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8"/>
  </p:notesMasterIdLst>
  <p:handoutMasterIdLst>
    <p:handoutMasterId r:id="rId39"/>
  </p:handoutMasterIdLst>
  <p:sldIdLst>
    <p:sldId id="281" r:id="rId5"/>
    <p:sldId id="2618" r:id="rId6"/>
    <p:sldId id="2606" r:id="rId7"/>
    <p:sldId id="2610" r:id="rId8"/>
    <p:sldId id="296" r:id="rId9"/>
    <p:sldId id="2611" r:id="rId10"/>
    <p:sldId id="2612" r:id="rId11"/>
    <p:sldId id="299" r:id="rId12"/>
    <p:sldId id="2598" r:id="rId13"/>
    <p:sldId id="2516" r:id="rId14"/>
    <p:sldId id="2577" r:id="rId15"/>
    <p:sldId id="2517" r:id="rId16"/>
    <p:sldId id="2518" r:id="rId17"/>
    <p:sldId id="2599" r:id="rId18"/>
    <p:sldId id="2595" r:id="rId19"/>
    <p:sldId id="2596" r:id="rId20"/>
    <p:sldId id="2591" r:id="rId21"/>
    <p:sldId id="2594" r:id="rId22"/>
    <p:sldId id="2597" r:id="rId23"/>
    <p:sldId id="2592" r:id="rId24"/>
    <p:sldId id="2593" r:id="rId25"/>
    <p:sldId id="2600" r:id="rId26"/>
    <p:sldId id="2519" r:id="rId27"/>
    <p:sldId id="2520" r:id="rId28"/>
    <p:sldId id="2521" r:id="rId29"/>
    <p:sldId id="2522" r:id="rId30"/>
    <p:sldId id="2523" r:id="rId31"/>
    <p:sldId id="298" r:id="rId32"/>
    <p:sldId id="297" r:id="rId33"/>
    <p:sldId id="2613" r:id="rId34"/>
    <p:sldId id="2615" r:id="rId35"/>
    <p:sldId id="284" r:id="rId36"/>
    <p:sldId id="282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1718"/>
    <a:srgbClr val="1B1D1E"/>
    <a:srgbClr val="C74D52"/>
    <a:srgbClr val="5CA5C1"/>
    <a:srgbClr val="EFE9ED"/>
    <a:srgbClr val="D00000"/>
    <a:srgbClr val="EE4C2C"/>
    <a:srgbClr val="1F65B8"/>
    <a:srgbClr val="FFE05E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E9639D4-E3E2-4D34-9284-5A2195B3D0D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131" autoAdjust="0"/>
    <p:restoredTop sz="94879" autoAdjust="0"/>
  </p:normalViewPr>
  <p:slideViewPr>
    <p:cSldViewPr snapToGrid="0">
      <p:cViewPr varScale="1">
        <p:scale>
          <a:sx n="151" d="100"/>
          <a:sy n="151" d="100"/>
        </p:scale>
        <p:origin x="540" y="138"/>
      </p:cViewPr>
      <p:guideLst/>
    </p:cSldViewPr>
  </p:slideViewPr>
  <p:outlineViewPr>
    <p:cViewPr>
      <p:scale>
        <a:sx n="33" d="100"/>
        <a:sy n="33" d="100"/>
      </p:scale>
      <p:origin x="0" y="-403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757"/>
    </p:cViewPr>
  </p:sorterViewPr>
  <p:notesViewPr>
    <p:cSldViewPr snapToGrid="0">
      <p:cViewPr>
        <p:scale>
          <a:sx n="1" d="2"/>
          <a:sy n="1" d="2"/>
        </p:scale>
        <p:origin x="3480" y="55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976AB79-C677-3DB7-78CF-9305D586148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3AB137-CEA6-0244-F12B-1ECC21172D0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C994AA-C437-4EF4-8BEF-0B832D7FA420}" type="datetimeFigureOut">
              <a:rPr lang="en-US" smtClean="0"/>
              <a:t>5/7/2024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68EC96-C6CC-F2AF-D90F-143F4D20A07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F8EC8D-EF88-0275-F75C-A789924433B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757874-EF65-4B61-B062-40C932C812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0278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4FE048-FAD0-D943-9A17-3C4CB7633182}" type="datetimeFigureOut">
              <a:rPr lang="en-US" smtClean="0"/>
              <a:t>5/7/2024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247812-3409-784D-BAE7-ABE53735D5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0300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9427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4527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8769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1201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15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2869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899D37-AB79-458F-8872-C81CB6BB38C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1977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3279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9867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7A7F58C7-D277-8F14-F024-4B41D20D054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E8C189B-2E00-67DA-E342-3440F5EBB4C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286000"/>
            <a:ext cx="9144000" cy="2286000"/>
          </a:xfrm>
        </p:spPr>
        <p:txBody>
          <a:bodyPr anchor="ctr" anchorCtr="0">
            <a:no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4246750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563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Content Placeholder 10">
            <a:extLst>
              <a:ext uri="{FF2B5EF4-FFF2-40B4-BE49-F238E27FC236}">
                <a16:creationId xmlns:a16="http://schemas.microsoft.com/office/drawing/2014/main" id="{A524C1E0-92FE-D7D2-83A7-46D29A838874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38200" y="1790329"/>
            <a:ext cx="5134335" cy="4113054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27E0367-8E38-8905-DC9A-D0C376A591A7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219464" y="1790329"/>
            <a:ext cx="5134335" cy="4113054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3D847DE-29F2-8ABB-1718-34BED4F377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5/7/2024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039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0CEAFE70-86D3-8690-31CA-F9A1FBA494D0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613186" y="2107800"/>
            <a:ext cx="10965628" cy="3920196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5/7/2024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0992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76EE6F3F-63EB-5C0E-2307-3B7CBBA1C37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437" y="400485"/>
            <a:ext cx="9467127" cy="2527911"/>
          </a:xfrm>
        </p:spPr>
        <p:txBody>
          <a:bodyPr anchor="b">
            <a:noAutofit/>
          </a:bodyPr>
          <a:lstStyle>
            <a:lvl1pPr algn="ctr">
              <a:spcBef>
                <a:spcPts val="1000"/>
              </a:spcBef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12DA517-30B0-BC62-0422-F995FB9189E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62075" y="3738622"/>
            <a:ext cx="9467850" cy="2527911"/>
          </a:xfrm>
        </p:spPr>
        <p:txBody>
          <a:bodyPr>
            <a:normAutofit/>
          </a:bodyPr>
          <a:lstStyle>
            <a:lvl1pPr marL="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2pPr>
            <a:lvl3pPr marL="9144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3pPr>
            <a:lvl4pPr marL="13716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4pPr>
            <a:lvl5pPr marL="18288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1629670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DC02F-A13F-F13B-6E7D-D0F76AB56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rgbClr val="004785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00699B-3295-4B1C-739C-B0F0A1C438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EC0A08-64B3-8908-E99A-9172AD5946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65DDD-673B-4562-98F9-D46D46EDD798}" type="datetime1">
              <a:rPr lang="en-US" smtClean="0"/>
              <a:t>5/7/2024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47C27A-FD09-FE8D-B0F8-16E1DC96C9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9E5B22-268E-8A18-F9BC-98CDA4193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4785"/>
                </a:solidFill>
              </a:defRPr>
            </a:lvl1pPr>
          </a:lstStyle>
          <a:p>
            <a:fld id="{00312EAF-2CC4-475C-A610-1D4728591D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99334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62816" y="457200"/>
            <a:ext cx="4837176" cy="1993392"/>
          </a:xfr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6B8CBAD6-FC79-B2BB-0B67-26429A6D4C8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28882" y="0"/>
            <a:ext cx="6115050" cy="6858000"/>
          </a:xfrm>
          <a:prstGeom prst="parallelogram">
            <a:avLst/>
          </a:prstGeom>
          <a:ln>
            <a:noFill/>
          </a:ln>
        </p:spPr>
        <p:txBody>
          <a:bodyPr tIns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562818" y="2752344"/>
            <a:ext cx="4837174" cy="3136392"/>
          </a:xfrm>
        </p:spPr>
        <p:txBody>
          <a:bodyPr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1pPr>
            <a:lvl2pPr marL="4572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2pPr>
            <a:lvl3pPr marL="9144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3pPr>
            <a:lvl4pPr marL="13716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4pPr>
            <a:lvl5pPr marL="18288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34796A3-781D-5244-DAB8-2D6EE0AC3B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62817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43880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7600" y="762000"/>
            <a:ext cx="5066250" cy="2900680"/>
          </a:xfrm>
        </p:spPr>
        <p:txBody>
          <a:bodyPr anchor="b">
            <a:noAutofit/>
          </a:bodyPr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82836803-D9E6-3DF1-3B90-1E7E677CC7B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 flipH="1">
            <a:off x="6086167" y="-22225"/>
            <a:ext cx="6080760" cy="6902450"/>
          </a:xfrm>
          <a:prstGeom prst="parallelogram">
            <a:avLst/>
          </a:prstGeom>
          <a:ln>
            <a:noFill/>
          </a:ln>
        </p:spPr>
        <p:txBody>
          <a:bodyPr lIns="0" tIns="0">
            <a:normAutofit/>
          </a:bodyPr>
          <a:lstStyle>
            <a:lvl1pPr marL="0" indent="0" algn="l">
              <a:buNone/>
              <a:defRPr sz="2000"/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17600" y="4145280"/>
            <a:ext cx="5066250" cy="690880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200000" scaled="0"/>
            <a:tileRect/>
          </a:gradFill>
        </p:spPr>
        <p:txBody>
          <a:bodyPr anchor="ctr">
            <a:normAutofit/>
          </a:bodyPr>
          <a:lstStyle>
            <a:lvl1pPr marL="0" indent="0" algn="ctr">
              <a:buNone/>
              <a:defRPr sz="2400" cap="all" baseline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9241863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2425" y="466344"/>
            <a:ext cx="6241651" cy="1710354"/>
          </a:xfrm>
        </p:spPr>
        <p:txBody>
          <a:bodyPr bIns="0" anchor="ctr" anchorCtr="0">
            <a:no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11A5385-FB23-93A8-2B8F-9887244244D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287838" cy="685800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42426" y="2286000"/>
            <a:ext cx="6241650" cy="3474720"/>
          </a:xfrm>
        </p:spPr>
        <p:txBody>
          <a:bodyPr>
            <a:normAutofit/>
          </a:bodyPr>
          <a:lstStyle>
            <a:lvl1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1pPr>
            <a:lvl2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2pPr>
            <a:lvl3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3pPr>
            <a:lvl4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4pPr>
            <a:lvl5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0E25A87-9155-9E07-878F-CEC0B137C2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291586" y="6303963"/>
            <a:ext cx="4287186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78947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43000"/>
            <a:ext cx="9144000" cy="2286000"/>
          </a:xfrm>
        </p:spPr>
        <p:txBody>
          <a:bodyPr anchor="b">
            <a:noAutofit/>
          </a:bodyPr>
          <a:lstStyle>
            <a:lvl1pPr algn="ctr"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835198"/>
            <a:ext cx="9144000" cy="683219"/>
          </a:xfrm>
          <a:gradFill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</a:gradFill>
        </p:spPr>
        <p:txBody>
          <a:bodyPr anchor="ctr">
            <a:normAutofit/>
          </a:bodyPr>
          <a:lstStyle>
            <a:lvl1pPr marL="0" indent="0" algn="ctr">
              <a:buNone/>
              <a:defRPr sz="2400" cap="all" spc="3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5637277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9577E27-B60E-C6DD-BAAF-5CCC3D59E5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880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Content Placeholder 10">
            <a:extLst>
              <a:ext uri="{FF2B5EF4-FFF2-40B4-BE49-F238E27FC236}">
                <a16:creationId xmlns:a16="http://schemas.microsoft.com/office/drawing/2014/main" id="{964CA031-27E0-D0AA-1451-A904CCF234F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199" y="2024781"/>
            <a:ext cx="5212079" cy="4137189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81FE0D7D-86B7-CCD2-A7A1-70E95846B54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59795" y="2024780"/>
            <a:ext cx="4894006" cy="4137189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5/7/2024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2907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880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D2DE411-9D7C-15AE-0B59-F26B2BF8C52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200" y="2024781"/>
            <a:ext cx="2878394" cy="4137189"/>
          </a:xfrm>
        </p:spPr>
        <p:txBody>
          <a:bodyPr>
            <a:normAutofit/>
          </a:bodyPr>
          <a:lstStyle>
            <a:lvl1pPr marL="3429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rabicPeriod"/>
              <a:defRPr sz="1800">
                <a:latin typeface="+mn-lt"/>
              </a:defRPr>
            </a:lvl1pPr>
            <a:lvl2pPr marL="8001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lphaLcPeriod"/>
              <a:defRPr sz="1800">
                <a:latin typeface="+mn-lt"/>
              </a:defRPr>
            </a:lvl2pPr>
            <a:lvl3pPr marL="12573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rabicParenR"/>
              <a:defRPr sz="1800">
                <a:latin typeface="+mn-lt"/>
              </a:defRPr>
            </a:lvl3pPr>
            <a:lvl4pPr marL="17145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lphaLcParenR"/>
              <a:defRPr sz="1800">
                <a:latin typeface="+mn-lt"/>
              </a:defRPr>
            </a:lvl4pPr>
            <a:lvl5pPr marL="2057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Content Placeholder 10">
            <a:extLst>
              <a:ext uri="{FF2B5EF4-FFF2-40B4-BE49-F238E27FC236}">
                <a16:creationId xmlns:a16="http://schemas.microsoft.com/office/drawing/2014/main" id="{60FEDE7C-502F-ECFE-4136-E99206849C2A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59795" y="2024780"/>
            <a:ext cx="4894006" cy="4137189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5/7/2024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8526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pict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48056"/>
            <a:ext cx="6172200" cy="1581912"/>
          </a:xfrm>
        </p:spPr>
        <p:txBody>
          <a:bodyPr anchor="b" anchorCtr="0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10">
            <a:extLst>
              <a:ext uri="{FF2B5EF4-FFF2-40B4-BE49-F238E27FC236}">
                <a16:creationId xmlns:a16="http://schemas.microsoft.com/office/drawing/2014/main" id="{5F30E2A0-23EF-51B1-8ABD-00429EEA064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38200" y="2257063"/>
            <a:ext cx="4894006" cy="3904906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F15552F-C66B-341F-2D37-0389710BA5E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500938" y="-22225"/>
            <a:ext cx="4714875" cy="688022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D8DCC6D-8B88-7BE0-7240-F743AE09EC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93814" y="6303963"/>
            <a:ext cx="4287186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54381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563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Content Placeholder 10">
            <a:extLst>
              <a:ext uri="{FF2B5EF4-FFF2-40B4-BE49-F238E27FC236}">
                <a16:creationId xmlns:a16="http://schemas.microsoft.com/office/drawing/2014/main" id="{9C3ED3BF-FF6B-07FA-72C4-F6102A8558AF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96074" y="2106591"/>
            <a:ext cx="2067045" cy="3633787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6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2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423FEB60-8FB5-7F10-EDD7-8AB4B3139EF6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3483980" y="2106591"/>
            <a:ext cx="7869820" cy="4016713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5/7/2024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150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FD97564-C310-6E8C-8689-CE18881B4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AD99FA-26D9-873B-BE7F-26FEC5C233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19819E-0266-97DD-DFD1-BAAA06AE32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6D8061D-18C3-4F4F-85EF-561633F58754}" type="datetimeFigureOut">
              <a:rPr lang="en-US" smtClean="0"/>
              <a:t>5/7/2024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FD19C9-01CE-9E2A-CDA5-C15940F055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801085-7B28-048D-E3D3-9C3614268D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934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60" r:id="rId2"/>
    <p:sldLayoutId id="2147483659" r:id="rId3"/>
    <p:sldLayoutId id="2147483650" r:id="rId4"/>
    <p:sldLayoutId id="2147483649" r:id="rId5"/>
    <p:sldLayoutId id="2147483662" r:id="rId6"/>
    <p:sldLayoutId id="2147483663" r:id="rId7"/>
    <p:sldLayoutId id="2147483652" r:id="rId8"/>
    <p:sldLayoutId id="2147483666" r:id="rId9"/>
    <p:sldLayoutId id="2147483664" r:id="rId10"/>
    <p:sldLayoutId id="2147483665" r:id="rId11"/>
    <p:sldLayoutId id="2147483661" r:id="rId12"/>
    <p:sldLayoutId id="2147483667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 cap="all" spc="3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Relationship Id="rId5" Type="http://schemas.microsoft.com/office/2007/relationships/hdphoto" Target="../media/hdphoto2.wdp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svg"/><Relationship Id="rId9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gif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miguelgfierro.com/blog/2022/an-analysis-of-the-adoption-of-top-deep-learning-frameworks/" TargetMode="Externa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VMj-3S1tku0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hyperlink" Target="https://datacarpentry.org/lessons/" TargetMode="External"/><Relationship Id="rId3" Type="http://schemas.openxmlformats.org/officeDocument/2006/relationships/image" Target="../media/image41.png"/><Relationship Id="rId7" Type="http://schemas.openxmlformats.org/officeDocument/2006/relationships/hyperlink" Target="https://software-carpentry.org/" TargetMode="External"/><Relationship Id="rId12" Type="http://schemas.openxmlformats.org/officeDocument/2006/relationships/image" Target="../media/image44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automatetheboringstuff.com/" TargetMode="External"/><Relationship Id="rId11" Type="http://schemas.openxmlformats.org/officeDocument/2006/relationships/image" Target="../media/image43.png"/><Relationship Id="rId5" Type="http://schemas.openxmlformats.org/officeDocument/2006/relationships/hyperlink" Target="https://learnxinyminutes.com/docs/python/" TargetMode="External"/><Relationship Id="rId10" Type="http://schemas.openxmlformats.org/officeDocument/2006/relationships/hyperlink" Target="Stack%20Overflow" TargetMode="External"/><Relationship Id="rId4" Type="http://schemas.openxmlformats.org/officeDocument/2006/relationships/image" Target="../media/image42.png"/><Relationship Id="rId9" Type="http://schemas.openxmlformats.org/officeDocument/2006/relationships/hyperlink" Target="https://docs.python.org/3/tutorial/index.html" TargetMode="Externa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7" descr="abstract image">
            <a:extLst>
              <a:ext uri="{FF2B5EF4-FFF2-40B4-BE49-F238E27FC236}">
                <a16:creationId xmlns:a16="http://schemas.microsoft.com/office/drawing/2014/main" id="{782ED2F6-AFB3-9199-3999-2B5E4BAF242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alphaModFix amt="5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F20A922B-22EC-7FD8-FA8C-2FFAC558BD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286000"/>
            <a:ext cx="12192000" cy="2286000"/>
          </a:xfrm>
        </p:spPr>
        <p:txBody>
          <a:bodyPr anchor="t"/>
          <a:lstStyle/>
          <a:p>
            <a:r>
              <a:rPr lang="en-US" b="1" i="1" dirty="0"/>
              <a:t>Deep Learning Community of Practice</a:t>
            </a:r>
            <a:br>
              <a:rPr lang="en-US" b="1" i="1" dirty="0"/>
            </a:br>
            <a:br>
              <a:rPr lang="en-US" b="1" i="1" dirty="0"/>
            </a:br>
            <a:r>
              <a:rPr lang="en-US" b="1" i="1" dirty="0"/>
              <a:t>Kick off Meeting</a:t>
            </a:r>
            <a:br>
              <a:rPr lang="en-US" sz="2800" dirty="0"/>
            </a:br>
            <a:br>
              <a:rPr lang="en-US" sz="2800" dirty="0"/>
            </a:br>
            <a:r>
              <a:rPr lang="en-US" sz="2800" dirty="0"/>
              <a:t>Daniel Kick, coordinator</a:t>
            </a:r>
          </a:p>
        </p:txBody>
      </p:sp>
    </p:spTree>
    <p:extLst>
      <p:ext uri="{BB962C8B-B14F-4D97-AF65-F5344CB8AC3E}">
        <p14:creationId xmlns:p14="http://schemas.microsoft.com/office/powerpoint/2010/main" val="6392647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BAE097A4-65DA-37DF-89DA-91BE3894152C}"/>
              </a:ext>
            </a:extLst>
          </p:cNvPr>
          <p:cNvGrpSpPr/>
          <p:nvPr/>
        </p:nvGrpSpPr>
        <p:grpSpPr>
          <a:xfrm>
            <a:off x="1336696" y="3784261"/>
            <a:ext cx="2484300" cy="2924514"/>
            <a:chOff x="1336696" y="3784261"/>
            <a:chExt cx="2484300" cy="2924514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0194D491-E316-AE78-4E6B-0853D58314B5}"/>
                </a:ext>
              </a:extLst>
            </p:cNvPr>
            <p:cNvSpPr/>
            <p:nvPr/>
          </p:nvSpPr>
          <p:spPr>
            <a:xfrm>
              <a:off x="1336696" y="4105465"/>
              <a:ext cx="2484300" cy="260331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rgbClr val="004785"/>
                </a:solidFill>
              </a:endParaRPr>
            </a:p>
          </p:txBody>
        </p: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195AE0A4-574C-5E5A-3161-9D44501A95F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36696" y="3784261"/>
              <a:ext cx="777109" cy="3040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2524BFED-E2B0-27D3-2BFD-6753D6C361B5}"/>
                </a:ext>
              </a:extLst>
            </p:cNvPr>
            <p:cNvCxnSpPr/>
            <p:nvPr/>
          </p:nvCxnSpPr>
          <p:spPr>
            <a:xfrm>
              <a:off x="3043888" y="3784860"/>
              <a:ext cx="777108" cy="320605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02DC25E-9A9B-811A-616C-A3BF0B2AC2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Intuition: Successive Transformation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8CAFC1-5E4C-9718-AB77-506EBE8977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27242" y="1825625"/>
            <a:ext cx="4226557" cy="4351338"/>
          </a:xfrm>
        </p:spPr>
        <p:txBody>
          <a:bodyPr>
            <a:normAutofit/>
          </a:bodyPr>
          <a:lstStyle/>
          <a:p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Combine many nonlinear functions</a:t>
            </a:r>
          </a:p>
          <a:p>
            <a:r>
              <a:rPr lang="en-US" sz="2400" dirty="0"/>
              <a:t>Change parameters until predictions are close to target</a:t>
            </a:r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5E33CC44-15E7-B0BA-1B98-62023019C5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7143" y="1734740"/>
            <a:ext cx="723404" cy="54255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46075EE-9BD1-AB93-42EC-48CF0290F2BD}"/>
              </a:ext>
            </a:extLst>
          </p:cNvPr>
          <p:cNvSpPr/>
          <p:nvPr/>
        </p:nvSpPr>
        <p:spPr>
          <a:xfrm>
            <a:off x="838200" y="2810221"/>
            <a:ext cx="930083" cy="97463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4785"/>
                </a:solidFill>
              </a:rPr>
              <a:t>Data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11206A50-609C-244D-F752-6575BDCC659B}"/>
                  </a:ext>
                </a:extLst>
              </p:cNvPr>
              <p:cNvSpPr/>
              <p:nvPr/>
            </p:nvSpPr>
            <p:spPr>
              <a:xfrm>
                <a:off x="5940617" y="2810221"/>
                <a:ext cx="930083" cy="974639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solidFill>
                      <a:srgbClr val="004785"/>
                    </a:solidFill>
                  </a:rPr>
                  <a:t>Prediction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400" b="0" i="1" smtClean="0">
                              <a:solidFill>
                                <a:srgbClr val="004785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400" b="0" i="1" smtClean="0">
                              <a:solidFill>
                                <a:srgbClr val="004785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US" sz="1400" dirty="0">
                  <a:solidFill>
                    <a:srgbClr val="004785"/>
                  </a:solidFill>
                </a:endParaRPr>
              </a:p>
              <a:p>
                <a:pPr algn="ctr"/>
                <a:r>
                  <a:rPr lang="en-US" sz="1400" dirty="0">
                    <a:solidFill>
                      <a:srgbClr val="004785"/>
                    </a:solidFill>
                  </a:rPr>
                  <a:t>“y-hat"</a:t>
                </a: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11206A50-609C-244D-F752-6575BDCC65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0617" y="2810221"/>
                <a:ext cx="930083" cy="974639"/>
              </a:xfrm>
              <a:prstGeom prst="rect">
                <a:avLst/>
              </a:prstGeom>
              <a:blipFill>
                <a:blip r:embed="rId3"/>
                <a:stretch>
                  <a:fillRect l="-649" r="-6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Group 19">
            <a:extLst>
              <a:ext uri="{FF2B5EF4-FFF2-40B4-BE49-F238E27FC236}">
                <a16:creationId xmlns:a16="http://schemas.microsoft.com/office/drawing/2014/main" id="{4FB49495-A5E4-4B69-F844-CA22F220C29A}"/>
              </a:ext>
            </a:extLst>
          </p:cNvPr>
          <p:cNvGrpSpPr/>
          <p:nvPr/>
        </p:nvGrpSpPr>
        <p:grpSpPr>
          <a:xfrm>
            <a:off x="1497993" y="4348525"/>
            <a:ext cx="2220878" cy="606971"/>
            <a:chOff x="1497993" y="4348525"/>
            <a:chExt cx="2220878" cy="606971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27E869E8-C31E-145A-D935-18E1DEA43B5E}"/>
                </a:ext>
              </a:extLst>
            </p:cNvPr>
            <p:cNvSpPr/>
            <p:nvPr/>
          </p:nvSpPr>
          <p:spPr>
            <a:xfrm>
              <a:off x="2762458" y="4348525"/>
              <a:ext cx="956413" cy="606971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004785"/>
                  </a:solidFill>
                </a:rPr>
                <a:t>Nonlinear function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AED2B650-75A9-1BE6-9FA3-8FD6EDF8E603}"/>
                </a:ext>
              </a:extLst>
            </p:cNvPr>
            <p:cNvSpPr/>
            <p:nvPr/>
          </p:nvSpPr>
          <p:spPr>
            <a:xfrm>
              <a:off x="1497993" y="4348525"/>
              <a:ext cx="956413" cy="606971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004785"/>
                  </a:solidFill>
                </a:rPr>
                <a:t>Linear function 1</a:t>
              </a:r>
            </a:p>
          </p:txBody>
        </p: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595E7507-6FDD-D706-FE50-FF7AE1FADDB2}"/>
                </a:ext>
              </a:extLst>
            </p:cNvPr>
            <p:cNvCxnSpPr>
              <a:cxnSpLocks/>
              <a:stCxn id="35" idx="3"/>
              <a:endCxn id="34" idx="1"/>
            </p:cNvCxnSpPr>
            <p:nvPr/>
          </p:nvCxnSpPr>
          <p:spPr>
            <a:xfrm>
              <a:off x="2454406" y="4652010"/>
              <a:ext cx="308052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B8589E4-FCC2-E189-5EE6-34FA495121EA}"/>
              </a:ext>
            </a:extLst>
          </p:cNvPr>
          <p:cNvGrpSpPr/>
          <p:nvPr/>
        </p:nvGrpSpPr>
        <p:grpSpPr>
          <a:xfrm>
            <a:off x="1497993" y="5103634"/>
            <a:ext cx="2220878" cy="1362081"/>
            <a:chOff x="1497993" y="5103634"/>
            <a:chExt cx="2220878" cy="1362081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E498522C-24B6-AC86-0607-A998FB4264F6}"/>
                </a:ext>
              </a:extLst>
            </p:cNvPr>
            <p:cNvSpPr/>
            <p:nvPr/>
          </p:nvSpPr>
          <p:spPr>
            <a:xfrm>
              <a:off x="2762458" y="5103634"/>
              <a:ext cx="956413" cy="606971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004785"/>
                  </a:solidFill>
                </a:rPr>
                <a:t>Nonlinear function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26E186E-5C60-100B-64E5-BB143DB3AA71}"/>
                </a:ext>
              </a:extLst>
            </p:cNvPr>
            <p:cNvSpPr/>
            <p:nvPr/>
          </p:nvSpPr>
          <p:spPr>
            <a:xfrm>
              <a:off x="1497993" y="5103634"/>
              <a:ext cx="956413" cy="606971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004785"/>
                  </a:solidFill>
                </a:rPr>
                <a:t>…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CF86195E-357F-5391-0B7A-D3CDBB147A41}"/>
                </a:ext>
              </a:extLst>
            </p:cNvPr>
            <p:cNvSpPr/>
            <p:nvPr/>
          </p:nvSpPr>
          <p:spPr>
            <a:xfrm>
              <a:off x="2762458" y="5858744"/>
              <a:ext cx="956413" cy="606971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>
                  <a:solidFill>
                    <a:srgbClr val="004785"/>
                  </a:solidFill>
                </a:rPr>
                <a:t>Nonlinear function</a:t>
              </a:r>
              <a:endParaRPr lang="en-US" sz="1400" dirty="0">
                <a:solidFill>
                  <a:srgbClr val="004785"/>
                </a:solidFill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DD98D029-4942-357B-BE30-2515F64A9E14}"/>
                </a:ext>
              </a:extLst>
            </p:cNvPr>
            <p:cNvSpPr/>
            <p:nvPr/>
          </p:nvSpPr>
          <p:spPr>
            <a:xfrm>
              <a:off x="1497993" y="5858744"/>
              <a:ext cx="956413" cy="606971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004785"/>
                  </a:solidFill>
                </a:rPr>
                <a:t>Linear function #</a:t>
              </a:r>
            </a:p>
          </p:txBody>
        </p: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DBC6DCBC-86A2-D835-0B80-7E9CC4A1563E}"/>
                </a:ext>
              </a:extLst>
            </p:cNvPr>
            <p:cNvCxnSpPr>
              <a:cxnSpLocks/>
              <a:stCxn id="33" idx="3"/>
              <a:endCxn id="32" idx="1"/>
            </p:cNvCxnSpPr>
            <p:nvPr/>
          </p:nvCxnSpPr>
          <p:spPr>
            <a:xfrm>
              <a:off x="2454406" y="5407120"/>
              <a:ext cx="308052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6E94DDA4-1E35-96FA-E31B-A0957220AE5F}"/>
                </a:ext>
              </a:extLst>
            </p:cNvPr>
            <p:cNvCxnSpPr>
              <a:cxnSpLocks/>
              <a:stCxn id="37" idx="3"/>
              <a:endCxn id="36" idx="1"/>
            </p:cNvCxnSpPr>
            <p:nvPr/>
          </p:nvCxnSpPr>
          <p:spPr>
            <a:xfrm>
              <a:off x="2454406" y="6162229"/>
              <a:ext cx="308052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0310EC7-C354-71EB-CCB5-F2D70A50E26B}"/>
              </a:ext>
            </a:extLst>
          </p:cNvPr>
          <p:cNvGrpSpPr/>
          <p:nvPr/>
        </p:nvGrpSpPr>
        <p:grpSpPr>
          <a:xfrm>
            <a:off x="1768283" y="2810221"/>
            <a:ext cx="4172334" cy="974639"/>
            <a:chOff x="1768283" y="2810221"/>
            <a:chExt cx="4172334" cy="974639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FBE1B29-C9F5-3521-A78A-4E77BEE10BA6}"/>
                </a:ext>
              </a:extLst>
            </p:cNvPr>
            <p:cNvSpPr/>
            <p:nvPr/>
          </p:nvSpPr>
          <p:spPr>
            <a:xfrm>
              <a:off x="2113804" y="2810221"/>
              <a:ext cx="930083" cy="97463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004785"/>
                  </a:solidFill>
                </a:rPr>
                <a:t>Layer1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7D772AC-F94C-BE90-3AA3-F68C1168EBA0}"/>
                </a:ext>
              </a:extLst>
            </p:cNvPr>
            <p:cNvSpPr/>
            <p:nvPr/>
          </p:nvSpPr>
          <p:spPr>
            <a:xfrm>
              <a:off x="4665012" y="2810221"/>
              <a:ext cx="930083" cy="97463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004785"/>
                  </a:solidFill>
                </a:rPr>
                <a:t>Layer#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02A797A-0F9F-F683-8E3C-3DB28F2066F2}"/>
                </a:ext>
              </a:extLst>
            </p:cNvPr>
            <p:cNvSpPr/>
            <p:nvPr/>
          </p:nvSpPr>
          <p:spPr>
            <a:xfrm>
              <a:off x="3389409" y="2810221"/>
              <a:ext cx="930083" cy="97463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004785"/>
                  </a:solidFill>
                </a:rPr>
                <a:t>…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DED373AC-AD68-199B-8884-85AE48E3126E}"/>
                </a:ext>
              </a:extLst>
            </p:cNvPr>
            <p:cNvCxnSpPr>
              <a:stCxn id="5" idx="3"/>
              <a:endCxn id="4" idx="1"/>
            </p:cNvCxnSpPr>
            <p:nvPr/>
          </p:nvCxnSpPr>
          <p:spPr>
            <a:xfrm>
              <a:off x="1768283" y="3297540"/>
              <a:ext cx="345521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7B6A2531-2CF0-7A4B-68A5-A00F83B6A056}"/>
                </a:ext>
              </a:extLst>
            </p:cNvPr>
            <p:cNvCxnSpPr>
              <a:cxnSpLocks/>
              <a:stCxn id="4" idx="3"/>
              <a:endCxn id="8" idx="1"/>
            </p:cNvCxnSpPr>
            <p:nvPr/>
          </p:nvCxnSpPr>
          <p:spPr>
            <a:xfrm>
              <a:off x="3043888" y="3297540"/>
              <a:ext cx="345521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F2FDEF27-05FE-9B3B-97FE-35176C00016F}"/>
                </a:ext>
              </a:extLst>
            </p:cNvPr>
            <p:cNvCxnSpPr>
              <a:cxnSpLocks/>
              <a:stCxn id="8" idx="3"/>
              <a:endCxn id="7" idx="1"/>
            </p:cNvCxnSpPr>
            <p:nvPr/>
          </p:nvCxnSpPr>
          <p:spPr>
            <a:xfrm>
              <a:off x="4319491" y="3297540"/>
              <a:ext cx="345521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965BC701-AE01-327F-C3AD-51D9600B10FA}"/>
                </a:ext>
              </a:extLst>
            </p:cNvPr>
            <p:cNvCxnSpPr>
              <a:cxnSpLocks/>
              <a:stCxn id="7" idx="3"/>
              <a:endCxn id="6" idx="1"/>
            </p:cNvCxnSpPr>
            <p:nvPr/>
          </p:nvCxnSpPr>
          <p:spPr>
            <a:xfrm>
              <a:off x="5595096" y="3297540"/>
              <a:ext cx="345521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98B13E4-C28D-6168-7F8E-FECFB413E88B}"/>
              </a:ext>
            </a:extLst>
          </p:cNvPr>
          <p:cNvGrpSpPr/>
          <p:nvPr/>
        </p:nvGrpSpPr>
        <p:grpSpPr>
          <a:xfrm>
            <a:off x="3043887" y="1554164"/>
            <a:ext cx="2418701" cy="909636"/>
            <a:chOff x="3043887" y="1554164"/>
            <a:chExt cx="2418701" cy="909636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C9A8850-1E75-6542-E626-A140D44ED978}"/>
                </a:ext>
              </a:extLst>
            </p:cNvPr>
            <p:cNvGrpSpPr/>
            <p:nvPr/>
          </p:nvGrpSpPr>
          <p:grpSpPr>
            <a:xfrm>
              <a:off x="4786843" y="1554164"/>
              <a:ext cx="675745" cy="909636"/>
              <a:chOff x="4786843" y="1554164"/>
              <a:chExt cx="675745" cy="909636"/>
            </a:xfrm>
          </p:grpSpPr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43C41EF3-D819-3F4B-CAD9-D1FC0EE6A914}"/>
                  </a:ext>
                </a:extLst>
              </p:cNvPr>
              <p:cNvSpPr/>
              <p:nvPr/>
            </p:nvSpPr>
            <p:spPr>
              <a:xfrm>
                <a:off x="4786843" y="1554164"/>
                <a:ext cx="675745" cy="909636"/>
              </a:xfrm>
              <a:prstGeom prst="roundRect">
                <a:avLst>
                  <a:gd name="adj" fmla="val 0"/>
                </a:avLst>
              </a:prstGeom>
              <a:gradFill flip="none" rotWithShape="1">
                <a:gsLst>
                  <a:gs pos="95000">
                    <a:schemeClr val="accent1">
                      <a:lumMod val="5000"/>
                      <a:lumOff val="95000"/>
                    </a:schemeClr>
                  </a:gs>
                  <a:gs pos="19000">
                    <a:schemeClr val="tx1"/>
                  </a:gs>
                </a:gsLst>
                <a:path path="rect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8" name="Picture 47" descr="A piece of lined paper&#10;&#10;Description automatically generated">
                <a:extLst>
                  <a:ext uri="{FF2B5EF4-FFF2-40B4-BE49-F238E27FC236}">
                    <a16:creationId xmlns:a16="http://schemas.microsoft.com/office/drawing/2014/main" id="{4AC5627D-DB6F-E2F6-72AC-DC26933851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4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36029" y="1635546"/>
                <a:ext cx="561850" cy="740940"/>
              </a:xfrm>
              <a:prstGeom prst="rect">
                <a:avLst/>
              </a:prstGeom>
            </p:spPr>
          </p:pic>
        </p:grp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7AB9E27F-D270-20DF-B129-9A0DDD175898}"/>
                </a:ext>
              </a:extLst>
            </p:cNvPr>
            <p:cNvCxnSpPr>
              <a:cxnSpLocks/>
            </p:cNvCxnSpPr>
            <p:nvPr/>
          </p:nvCxnSpPr>
          <p:spPr>
            <a:xfrm>
              <a:off x="3043887" y="2006016"/>
              <a:ext cx="1509063" cy="0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E35461DF-E13C-C578-7591-53589A419132}"/>
              </a:ext>
            </a:extLst>
          </p:cNvPr>
          <p:cNvSpPr txBox="1"/>
          <p:nvPr/>
        </p:nvSpPr>
        <p:spPr>
          <a:xfrm>
            <a:off x="256464" y="4467344"/>
            <a:ext cx="1080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“Neuron”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63F37A6-C956-95C6-3278-4DCC67A60F73}"/>
              </a:ext>
            </a:extLst>
          </p:cNvPr>
          <p:cNvGrpSpPr/>
          <p:nvPr/>
        </p:nvGrpSpPr>
        <p:grpSpPr>
          <a:xfrm>
            <a:off x="2113804" y="2403359"/>
            <a:ext cx="3481291" cy="369332"/>
            <a:chOff x="2113804" y="2403359"/>
            <a:chExt cx="3481291" cy="369332"/>
          </a:xfrm>
        </p:grpSpPr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24922D93-3E3C-BF44-75BE-D91C5180E4B1}"/>
                </a:ext>
              </a:extLst>
            </p:cNvPr>
            <p:cNvSpPr txBox="1"/>
            <p:nvPr/>
          </p:nvSpPr>
          <p:spPr>
            <a:xfrm>
              <a:off x="3314701" y="2403359"/>
              <a:ext cx="10794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i="1" dirty="0"/>
                <a:t>“Depth”</a:t>
              </a:r>
            </a:p>
          </p:txBody>
        </p: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19EAC1C3-6A08-DF88-5917-91812E9E6A30}"/>
                </a:ext>
              </a:extLst>
            </p:cNvPr>
            <p:cNvCxnSpPr>
              <a:cxnSpLocks/>
              <a:stCxn id="75" idx="3"/>
            </p:cNvCxnSpPr>
            <p:nvPr/>
          </p:nvCxnSpPr>
          <p:spPr>
            <a:xfrm>
              <a:off x="4394199" y="2588025"/>
              <a:ext cx="1200896" cy="0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B5BAC84C-61F4-92D9-DE93-0A635B66DD3B}"/>
                </a:ext>
              </a:extLst>
            </p:cNvPr>
            <p:cNvCxnSpPr>
              <a:cxnSpLocks/>
              <a:stCxn id="75" idx="1"/>
            </p:cNvCxnSpPr>
            <p:nvPr/>
          </p:nvCxnSpPr>
          <p:spPr>
            <a:xfrm flipH="1">
              <a:off x="2113804" y="2588025"/>
              <a:ext cx="1200897" cy="0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D5B64F6-8C33-85B2-B85D-44BDBFADFDE8}"/>
              </a:ext>
            </a:extLst>
          </p:cNvPr>
          <p:cNvGrpSpPr/>
          <p:nvPr/>
        </p:nvGrpSpPr>
        <p:grpSpPr>
          <a:xfrm>
            <a:off x="3820996" y="4088345"/>
            <a:ext cx="1079498" cy="2620430"/>
            <a:chOff x="3820996" y="4088345"/>
            <a:chExt cx="1079498" cy="2620430"/>
          </a:xfrm>
        </p:grpSpPr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B1BDF978-1CDD-8A93-42F5-A64CFE20BBE6}"/>
                </a:ext>
              </a:extLst>
            </p:cNvPr>
            <p:cNvSpPr txBox="1"/>
            <p:nvPr/>
          </p:nvSpPr>
          <p:spPr>
            <a:xfrm>
              <a:off x="3820996" y="5222454"/>
              <a:ext cx="10794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i="1" dirty="0"/>
                <a:t>“Width”</a:t>
              </a:r>
            </a:p>
          </p:txBody>
        </p: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CE40E253-B92D-B717-4E25-B742D40539F2}"/>
                </a:ext>
              </a:extLst>
            </p:cNvPr>
            <p:cNvCxnSpPr>
              <a:cxnSpLocks/>
              <a:stCxn id="76" idx="0"/>
            </p:cNvCxnSpPr>
            <p:nvPr/>
          </p:nvCxnSpPr>
          <p:spPr>
            <a:xfrm flipV="1">
              <a:off x="4360745" y="4088345"/>
              <a:ext cx="0" cy="1134109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FE189017-623A-03E2-29A6-7C023793FD22}"/>
                </a:ext>
              </a:extLst>
            </p:cNvPr>
            <p:cNvCxnSpPr>
              <a:cxnSpLocks/>
              <a:stCxn id="76" idx="2"/>
            </p:cNvCxnSpPr>
            <p:nvPr/>
          </p:nvCxnSpPr>
          <p:spPr>
            <a:xfrm>
              <a:off x="4360745" y="5591786"/>
              <a:ext cx="0" cy="1116989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59937D41-1B52-C694-749D-A89894125F7B}"/>
              </a:ext>
            </a:extLst>
          </p:cNvPr>
          <p:cNvGrpSpPr/>
          <p:nvPr/>
        </p:nvGrpSpPr>
        <p:grpSpPr>
          <a:xfrm>
            <a:off x="4900494" y="4257675"/>
            <a:ext cx="2630312" cy="1149445"/>
            <a:chOff x="4900494" y="4257675"/>
            <a:chExt cx="2630312" cy="1149445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7488CD0-8EFD-AD63-DADE-E439ED2979FC}"/>
                </a:ext>
              </a:extLst>
            </p:cNvPr>
            <p:cNvSpPr txBox="1"/>
            <p:nvPr/>
          </p:nvSpPr>
          <p:spPr>
            <a:xfrm>
              <a:off x="5522436" y="4770830"/>
              <a:ext cx="20083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/>
                <a:t>“Hyperparameters”</a:t>
              </a: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A6CCE27B-0A24-C047-821B-48A524B44E1C}"/>
                </a:ext>
              </a:extLst>
            </p:cNvPr>
            <p:cNvCxnSpPr>
              <a:cxnSpLocks/>
              <a:stCxn id="24" idx="1"/>
            </p:cNvCxnSpPr>
            <p:nvPr/>
          </p:nvCxnSpPr>
          <p:spPr>
            <a:xfrm flipH="1" flipV="1">
              <a:off x="4940349" y="4257675"/>
              <a:ext cx="582087" cy="69782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E4DB1704-E908-155E-9144-9F63A93BABF5}"/>
                </a:ext>
              </a:extLst>
            </p:cNvPr>
            <p:cNvCxnSpPr>
              <a:cxnSpLocks/>
              <a:stCxn id="24" idx="1"/>
              <a:endCxn id="76" idx="3"/>
            </p:cNvCxnSpPr>
            <p:nvPr/>
          </p:nvCxnSpPr>
          <p:spPr>
            <a:xfrm flipH="1">
              <a:off x="4900494" y="4955496"/>
              <a:ext cx="621942" cy="45162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AFF0EAD8-4EB4-D5AB-E951-91C3DDEDDE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12EAF-2CC4-475C-A610-1D4728591D81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2728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E35AF160-0934-DBB0-33DA-444797CAC11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7" r="85052"/>
          <a:stretch/>
        </p:blipFill>
        <p:spPr>
          <a:xfrm>
            <a:off x="8419894" y="2832533"/>
            <a:ext cx="1514243" cy="244827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C0EE1D4-2AAC-5731-0AA0-8E619062C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Intuition: Add together linear functions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803B472B-AD7E-AE4A-E1CE-2D9CC3F4C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12EAF-2CC4-475C-A610-1D4728591D81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1439C7-17EE-FAF5-F0DD-0BFD16DD3662}"/>
              </a:ext>
            </a:extLst>
          </p:cNvPr>
          <p:cNvSpPr txBox="1"/>
          <p:nvPr/>
        </p:nvSpPr>
        <p:spPr>
          <a:xfrm rot="16200000">
            <a:off x="440169" y="3816628"/>
            <a:ext cx="12711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Plant Stress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A2D5D8-74BD-DDBA-3379-B865CAE31A25}"/>
              </a:ext>
            </a:extLst>
          </p:cNvPr>
          <p:cNvSpPr txBox="1"/>
          <p:nvPr/>
        </p:nvSpPr>
        <p:spPr>
          <a:xfrm>
            <a:off x="3391153" y="5868119"/>
            <a:ext cx="1388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Temperature</a:t>
            </a:r>
          </a:p>
        </p:txBody>
      </p:sp>
      <p:sp>
        <p:nvSpPr>
          <p:cNvPr id="24" name="Content Placeholder 23">
            <a:extLst>
              <a:ext uri="{FF2B5EF4-FFF2-40B4-BE49-F238E27FC236}">
                <a16:creationId xmlns:a16="http://schemas.microsoft.com/office/drawing/2014/main" id="{CB80C63F-392D-3FC7-47F1-B2FDAE0FF0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1D304CF1-18B7-A933-3C81-E2469D2E411B}"/>
              </a:ext>
            </a:extLst>
          </p:cNvPr>
          <p:cNvGrpSpPr/>
          <p:nvPr/>
        </p:nvGrpSpPr>
        <p:grpSpPr>
          <a:xfrm>
            <a:off x="1540395" y="4155964"/>
            <a:ext cx="918222" cy="1693275"/>
            <a:chOff x="1540395" y="4155964"/>
            <a:chExt cx="918222" cy="1693275"/>
          </a:xfrm>
        </p:grpSpPr>
        <p:pic>
          <p:nvPicPr>
            <p:cNvPr id="17" name="Graphic 16" descr="Snowflake outline">
              <a:extLst>
                <a:ext uri="{FF2B5EF4-FFF2-40B4-BE49-F238E27FC236}">
                  <a16:creationId xmlns:a16="http://schemas.microsoft.com/office/drawing/2014/main" id="{FEF477E3-D704-3787-A28B-B9A3DAA2654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540395" y="4155964"/>
              <a:ext cx="914400" cy="914400"/>
            </a:xfrm>
            <a:prstGeom prst="rect">
              <a:avLst/>
            </a:prstGeom>
          </p:spPr>
        </p:pic>
        <p:pic>
          <p:nvPicPr>
            <p:cNvPr id="25" name="Content Placeholder 6" descr="Wilting Pot Plant outline">
              <a:extLst>
                <a:ext uri="{FF2B5EF4-FFF2-40B4-BE49-F238E27FC236}">
                  <a16:creationId xmlns:a16="http://schemas.microsoft.com/office/drawing/2014/main" id="{3C9335B1-DCB5-6279-853B-2E4161F4874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544217" y="4934839"/>
              <a:ext cx="914400" cy="914400"/>
            </a:xfrm>
            <a:prstGeom prst="rect">
              <a:avLst/>
            </a:prstGeom>
          </p:spPr>
        </p:pic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E3B7470A-68BC-5EC6-CF66-0DEDC40A469B}"/>
              </a:ext>
            </a:extLst>
          </p:cNvPr>
          <p:cNvGrpSpPr/>
          <p:nvPr/>
        </p:nvGrpSpPr>
        <p:grpSpPr>
          <a:xfrm>
            <a:off x="5794175" y="4016263"/>
            <a:ext cx="1053664" cy="1831541"/>
            <a:chOff x="5794175" y="4016263"/>
            <a:chExt cx="1053664" cy="1831541"/>
          </a:xfrm>
        </p:grpSpPr>
        <p:pic>
          <p:nvPicPr>
            <p:cNvPr id="22" name="Graphic 21" descr="Fire with solid fill">
              <a:extLst>
                <a:ext uri="{FF2B5EF4-FFF2-40B4-BE49-F238E27FC236}">
                  <a16:creationId xmlns:a16="http://schemas.microsoft.com/office/drawing/2014/main" id="{4EBD937D-7E61-9579-869C-2BE1C901664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794175" y="4016263"/>
              <a:ext cx="1053664" cy="1053664"/>
            </a:xfrm>
            <a:prstGeom prst="rect">
              <a:avLst/>
            </a:prstGeom>
          </p:spPr>
        </p:pic>
        <p:pic>
          <p:nvPicPr>
            <p:cNvPr id="26" name="Content Placeholder 6" descr="Wilting Pot Plant outline">
              <a:extLst>
                <a:ext uri="{FF2B5EF4-FFF2-40B4-BE49-F238E27FC236}">
                  <a16:creationId xmlns:a16="http://schemas.microsoft.com/office/drawing/2014/main" id="{D7BF40EB-FE02-B997-C2AF-A154B3CE084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863807" y="4933404"/>
              <a:ext cx="914400" cy="914400"/>
            </a:xfrm>
            <a:prstGeom prst="rect">
              <a:avLst/>
            </a:prstGeom>
          </p:spPr>
        </p:pic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A6239CA-6E9A-8457-CEE9-3A81B11C1D8C}"/>
              </a:ext>
            </a:extLst>
          </p:cNvPr>
          <p:cNvGrpSpPr/>
          <p:nvPr/>
        </p:nvGrpSpPr>
        <p:grpSpPr>
          <a:xfrm>
            <a:off x="3585120" y="4696423"/>
            <a:ext cx="914401" cy="1152751"/>
            <a:chOff x="15594232" y="4764647"/>
            <a:chExt cx="914401" cy="1152751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B152B5DD-01B2-19DC-19C9-D05E9C9394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b="21308"/>
            <a:stretch/>
          </p:blipFill>
          <p:spPr>
            <a:xfrm>
              <a:off x="15594232" y="4764647"/>
              <a:ext cx="914401" cy="716991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8AB4EE02-877B-E45F-F33C-68E830D5C5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t="52345" r="26940"/>
            <a:stretch/>
          </p:blipFill>
          <p:spPr>
            <a:xfrm>
              <a:off x="15695895" y="5481638"/>
              <a:ext cx="668055" cy="435760"/>
            </a:xfrm>
            <a:prstGeom prst="rect">
              <a:avLst/>
            </a:prstGeom>
          </p:spPr>
        </p:pic>
      </p:grp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34BE8AEE-9430-F1AC-262A-E8A3B54AF779}"/>
              </a:ext>
            </a:extLst>
          </p:cNvPr>
          <p:cNvSpPr/>
          <p:nvPr/>
        </p:nvSpPr>
        <p:spPr>
          <a:xfrm>
            <a:off x="1917700" y="2170445"/>
            <a:ext cx="4292600" cy="2387600"/>
          </a:xfrm>
          <a:custGeom>
            <a:avLst/>
            <a:gdLst>
              <a:gd name="connsiteX0" fmla="*/ 0 w 4292600"/>
              <a:gd name="connsiteY0" fmla="*/ 0 h 2387600"/>
              <a:gd name="connsiteX1" fmla="*/ 2146300 w 4292600"/>
              <a:gd name="connsiteY1" fmla="*/ 2387600 h 2387600"/>
              <a:gd name="connsiteX2" fmla="*/ 4292600 w 4292600"/>
              <a:gd name="connsiteY2" fmla="*/ 0 h 238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292600" h="2387600">
                <a:moveTo>
                  <a:pt x="0" y="0"/>
                </a:moveTo>
                <a:cubicBezTo>
                  <a:pt x="715433" y="1193800"/>
                  <a:pt x="1430867" y="2387600"/>
                  <a:pt x="2146300" y="2387600"/>
                </a:cubicBezTo>
                <a:cubicBezTo>
                  <a:pt x="2861733" y="2387600"/>
                  <a:pt x="3577166" y="1193800"/>
                  <a:pt x="4292600" y="0"/>
                </a:cubicBezTo>
              </a:path>
            </a:pathLst>
          </a:cu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5225132-741D-B9A9-6FE7-6DE5904BA868}"/>
              </a:ext>
            </a:extLst>
          </p:cNvPr>
          <p:cNvGrpSpPr/>
          <p:nvPr/>
        </p:nvGrpSpPr>
        <p:grpSpPr>
          <a:xfrm>
            <a:off x="1917700" y="5813888"/>
            <a:ext cx="4335780" cy="127878"/>
            <a:chOff x="1917700" y="5480442"/>
            <a:chExt cx="4335780" cy="127878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E2023969-C55C-1F4C-E381-C390FF041544}"/>
                </a:ext>
              </a:extLst>
            </p:cNvPr>
            <p:cNvCxnSpPr/>
            <p:nvPr/>
          </p:nvCxnSpPr>
          <p:spPr>
            <a:xfrm>
              <a:off x="1917700" y="5608320"/>
              <a:ext cx="433578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81AE9695-1430-D706-886A-97E28237566E}"/>
                </a:ext>
              </a:extLst>
            </p:cNvPr>
            <p:cNvGrpSpPr/>
            <p:nvPr/>
          </p:nvGrpSpPr>
          <p:grpSpPr>
            <a:xfrm>
              <a:off x="1921014" y="5480442"/>
              <a:ext cx="4332466" cy="127878"/>
              <a:chOff x="1921014" y="5448300"/>
              <a:chExt cx="4332466" cy="312420"/>
            </a:xfrm>
          </p:grpSpPr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23333918-8FD0-36FF-9F89-EBAC6F6012A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21014" y="5448300"/>
                <a:ext cx="0" cy="31242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153E3577-7C3E-F292-8D3A-B5C48616563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064000" y="5448300"/>
                <a:ext cx="0" cy="31242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6870066C-87D4-7B36-3A52-C47854D6500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253480" y="5448300"/>
                <a:ext cx="0" cy="31242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0" name="Rectangle 59">
            <a:extLst>
              <a:ext uri="{FF2B5EF4-FFF2-40B4-BE49-F238E27FC236}">
                <a16:creationId xmlns:a16="http://schemas.microsoft.com/office/drawing/2014/main" id="{31542C60-A12C-0A91-23A4-260D533B9653}"/>
              </a:ext>
            </a:extLst>
          </p:cNvPr>
          <p:cNvSpPr/>
          <p:nvPr/>
        </p:nvSpPr>
        <p:spPr>
          <a:xfrm>
            <a:off x="609600" y="1825624"/>
            <a:ext cx="6680200" cy="43513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8396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42" grpId="0" animBg="1"/>
      <p:bldP spid="6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EE1D4-2AAC-5731-0AA0-8E619062C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Intuition: Add together linear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DC9FBC-AFC7-C56D-BD29-72F9BB2991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C5B275CD-10DC-23E9-432E-B8BA9FECDA1B}"/>
              </a:ext>
            </a:extLst>
          </p:cNvPr>
          <p:cNvGrpSpPr/>
          <p:nvPr/>
        </p:nvGrpSpPr>
        <p:grpSpPr>
          <a:xfrm>
            <a:off x="2257863" y="1690688"/>
            <a:ext cx="1685537" cy="2537509"/>
            <a:chOff x="2257863" y="1690688"/>
            <a:chExt cx="1685537" cy="2537509"/>
          </a:xfrm>
        </p:grpSpPr>
        <p:pic>
          <p:nvPicPr>
            <p:cNvPr id="10" name="Picture 9" descr="A graph of a graph&#10;&#10;Description automatically generated with medium confidence">
              <a:extLst>
                <a:ext uri="{FF2B5EF4-FFF2-40B4-BE49-F238E27FC236}">
                  <a16:creationId xmlns:a16="http://schemas.microsoft.com/office/drawing/2014/main" id="{48FA4569-BA3F-E370-F708-B838D4AA04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354" r="70833"/>
            <a:stretch/>
          </p:blipFill>
          <p:spPr>
            <a:xfrm>
              <a:off x="2257863" y="1779919"/>
              <a:ext cx="1685537" cy="2448278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533AC94-86D1-D068-A895-A370DFB18D3F}"/>
                </a:ext>
              </a:extLst>
            </p:cNvPr>
            <p:cNvSpPr/>
            <p:nvPr/>
          </p:nvSpPr>
          <p:spPr>
            <a:xfrm>
              <a:off x="2429161" y="1690688"/>
              <a:ext cx="1360077" cy="3968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70C0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y = +1x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E8D74F34-491A-FDFB-E807-C9BA89C16FF1}"/>
              </a:ext>
            </a:extLst>
          </p:cNvPr>
          <p:cNvGrpSpPr/>
          <p:nvPr/>
        </p:nvGrpSpPr>
        <p:grpSpPr>
          <a:xfrm>
            <a:off x="2333235" y="4161391"/>
            <a:ext cx="1685537" cy="2515084"/>
            <a:chOff x="2333235" y="4161391"/>
            <a:chExt cx="1685537" cy="2515084"/>
          </a:xfrm>
        </p:grpSpPr>
        <p:pic>
          <p:nvPicPr>
            <p:cNvPr id="8" name="Picture 7" descr="A graph of a graph&#10;&#10;Description automatically generated with medium confidence">
              <a:extLst>
                <a:ext uri="{FF2B5EF4-FFF2-40B4-BE49-F238E27FC236}">
                  <a16:creationId xmlns:a16="http://schemas.microsoft.com/office/drawing/2014/main" id="{1C37296B-B58F-E3EE-0152-A99F868BFA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166" r="43021"/>
            <a:stretch/>
          </p:blipFill>
          <p:spPr>
            <a:xfrm>
              <a:off x="2333235" y="4228197"/>
              <a:ext cx="1685537" cy="2448278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BA986B2-AE7C-123E-A7C1-5C6558E85483}"/>
                </a:ext>
              </a:extLst>
            </p:cNvPr>
            <p:cNvSpPr/>
            <p:nvPr/>
          </p:nvSpPr>
          <p:spPr>
            <a:xfrm>
              <a:off x="2429161" y="4161391"/>
              <a:ext cx="1360077" cy="3968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70C0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y = -2x</a:t>
              </a:r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D08FFA0C-535D-22A0-8D14-D54B0A2E1F10}"/>
              </a:ext>
            </a:extLst>
          </p:cNvPr>
          <p:cNvSpPr/>
          <p:nvPr/>
        </p:nvSpPr>
        <p:spPr>
          <a:xfrm>
            <a:off x="4397905" y="1690688"/>
            <a:ext cx="1360077" cy="3968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70C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A35316F-DA39-2EC8-07FB-A81F7FDA40ED}"/>
              </a:ext>
            </a:extLst>
          </p:cNvPr>
          <p:cNvSpPr/>
          <p:nvPr/>
        </p:nvSpPr>
        <p:spPr>
          <a:xfrm>
            <a:off x="4397905" y="4161391"/>
            <a:ext cx="1360077" cy="3968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70C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20" name="Picture 19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E35AF160-0934-DBB0-33DA-444797CAC11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7" r="85052"/>
          <a:stretch/>
        </p:blipFill>
        <p:spPr>
          <a:xfrm>
            <a:off x="8419894" y="2832533"/>
            <a:ext cx="1514243" cy="2448278"/>
          </a:xfrm>
          <a:prstGeom prst="rect">
            <a:avLst/>
          </a:prstGeom>
        </p:spPr>
      </p:pic>
      <p:grpSp>
        <p:nvGrpSpPr>
          <p:cNvPr id="48" name="Group 47">
            <a:extLst>
              <a:ext uri="{FF2B5EF4-FFF2-40B4-BE49-F238E27FC236}">
                <a16:creationId xmlns:a16="http://schemas.microsoft.com/office/drawing/2014/main" id="{5C027567-51D4-633E-C8E1-4C4CABA3459E}"/>
              </a:ext>
            </a:extLst>
          </p:cNvPr>
          <p:cNvGrpSpPr/>
          <p:nvPr/>
        </p:nvGrpSpPr>
        <p:grpSpPr>
          <a:xfrm>
            <a:off x="3797425" y="2743302"/>
            <a:ext cx="3166743" cy="2643707"/>
            <a:chOff x="3797425" y="2743302"/>
            <a:chExt cx="3166743" cy="2643707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917F06C0-19CA-DB0B-AF14-2043CCE5BAB5}"/>
                </a:ext>
              </a:extLst>
            </p:cNvPr>
            <p:cNvGrpSpPr/>
            <p:nvPr/>
          </p:nvGrpSpPr>
          <p:grpSpPr>
            <a:xfrm>
              <a:off x="5278631" y="2743302"/>
              <a:ext cx="1685537" cy="2537509"/>
              <a:chOff x="6287858" y="1690688"/>
              <a:chExt cx="1685537" cy="2537509"/>
            </a:xfrm>
          </p:grpSpPr>
          <p:pic>
            <p:nvPicPr>
              <p:cNvPr id="5" name="Picture 4" descr="A graph of a graph&#10;&#10;Description automatically generated with medium confidence">
                <a:extLst>
                  <a:ext uri="{FF2B5EF4-FFF2-40B4-BE49-F238E27FC236}">
                    <a16:creationId xmlns:a16="http://schemas.microsoft.com/office/drawing/2014/main" id="{5B9F5238-9C83-DD09-A859-CE9F29EF3E5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0730" r="16458"/>
              <a:stretch/>
            </p:blipFill>
            <p:spPr>
              <a:xfrm>
                <a:off x="6287858" y="1779919"/>
                <a:ext cx="1685537" cy="2448278"/>
              </a:xfrm>
              <a:prstGeom prst="rect">
                <a:avLst/>
              </a:prstGeom>
            </p:spPr>
          </p:pic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6934017-1959-68E3-906E-07BF20BA7AF5}"/>
                  </a:ext>
                </a:extLst>
              </p:cNvPr>
              <p:cNvSpPr/>
              <p:nvPr/>
            </p:nvSpPr>
            <p:spPr>
              <a:xfrm>
                <a:off x="6421466" y="1690688"/>
                <a:ext cx="1360077" cy="3968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70C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p:grp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D9B15384-BE1B-8D24-B905-A8AD4867989F}"/>
                </a:ext>
              </a:extLst>
            </p:cNvPr>
            <p:cNvCxnSpPr>
              <a:cxnSpLocks/>
            </p:cNvCxnSpPr>
            <p:nvPr/>
          </p:nvCxnSpPr>
          <p:spPr>
            <a:xfrm>
              <a:off x="3813597" y="2959653"/>
              <a:ext cx="1409278" cy="40901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FC1C833F-6F4A-BABF-3905-8045B5CB2D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97425" y="4910442"/>
              <a:ext cx="1425450" cy="47656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0644A2C1-5890-34F7-31D8-B68BC16A79F5}"/>
              </a:ext>
            </a:extLst>
          </p:cNvPr>
          <p:cNvGrpSpPr/>
          <p:nvPr/>
        </p:nvGrpSpPr>
        <p:grpSpPr>
          <a:xfrm>
            <a:off x="6964168" y="3623469"/>
            <a:ext cx="2911347" cy="755650"/>
            <a:chOff x="6964168" y="3623469"/>
            <a:chExt cx="2911347" cy="755650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ADBED780-02DC-61CA-2B11-515C005C02FA}"/>
                </a:ext>
              </a:extLst>
            </p:cNvPr>
            <p:cNvCxnSpPr>
              <a:cxnSpLocks/>
            </p:cNvCxnSpPr>
            <p:nvPr/>
          </p:nvCxnSpPr>
          <p:spPr>
            <a:xfrm>
              <a:off x="8478515" y="3623469"/>
              <a:ext cx="1397000" cy="755650"/>
            </a:xfrm>
            <a:prstGeom prst="line">
              <a:avLst/>
            </a:prstGeom>
            <a:ln w="38100">
              <a:solidFill>
                <a:srgbClr val="636EF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BE71772A-BC5A-C1FE-2ED7-F149E20F65A2}"/>
                </a:ext>
              </a:extLst>
            </p:cNvPr>
            <p:cNvCxnSpPr>
              <a:cxnSpLocks/>
            </p:cNvCxnSpPr>
            <p:nvPr/>
          </p:nvCxnSpPr>
          <p:spPr>
            <a:xfrm>
              <a:off x="6964168" y="4003040"/>
              <a:ext cx="135687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26CC0B22-55B3-74D0-EE05-F6ED063F03BE}"/>
              </a:ext>
            </a:extLst>
          </p:cNvPr>
          <p:cNvCxnSpPr>
            <a:cxnSpLocks/>
          </p:cNvCxnSpPr>
          <p:nvPr/>
        </p:nvCxnSpPr>
        <p:spPr>
          <a:xfrm flipV="1">
            <a:off x="8515438" y="3623469"/>
            <a:ext cx="1360077" cy="746125"/>
          </a:xfrm>
          <a:prstGeom prst="line">
            <a:avLst/>
          </a:prstGeom>
          <a:ln w="38100">
            <a:solidFill>
              <a:srgbClr val="636EF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rc 5">
            <a:extLst>
              <a:ext uri="{FF2B5EF4-FFF2-40B4-BE49-F238E27FC236}">
                <a16:creationId xmlns:a16="http://schemas.microsoft.com/office/drawing/2014/main" id="{9BB73E37-E7E1-6CE8-6242-7B46B973ABA2}"/>
              </a:ext>
            </a:extLst>
          </p:cNvPr>
          <p:cNvSpPr/>
          <p:nvPr/>
        </p:nvSpPr>
        <p:spPr>
          <a:xfrm rot="16200000" flipV="1">
            <a:off x="2206052" y="-2679504"/>
            <a:ext cx="3036836" cy="12268594"/>
          </a:xfrm>
          <a:prstGeom prst="arc">
            <a:avLst>
              <a:gd name="adj1" fmla="val 16365191"/>
              <a:gd name="adj2" fmla="val 0"/>
            </a:avLst>
          </a:prstGeom>
          <a:ln w="15875" cap="flat" cmpd="sng" algn="ctr">
            <a:solidFill>
              <a:schemeClr val="accent2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56DF72E-022A-7A85-BD35-ACEE466E04F8}"/>
              </a:ext>
            </a:extLst>
          </p:cNvPr>
          <p:cNvSpPr/>
          <p:nvPr/>
        </p:nvSpPr>
        <p:spPr>
          <a:xfrm>
            <a:off x="7826023" y="1854801"/>
            <a:ext cx="2016943" cy="3968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Increase slope to decrease error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F47C7BE-4718-F1FC-208B-1E3AA2339A52}"/>
              </a:ext>
            </a:extLst>
          </p:cNvPr>
          <p:cNvCxnSpPr>
            <a:cxnSpLocks/>
          </p:cNvCxnSpPr>
          <p:nvPr/>
        </p:nvCxnSpPr>
        <p:spPr>
          <a:xfrm>
            <a:off x="9842966" y="3268939"/>
            <a:ext cx="0" cy="1049061"/>
          </a:xfrm>
          <a:prstGeom prst="straightConnector1">
            <a:avLst/>
          </a:prstGeom>
          <a:ln w="12700"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803B472B-AD7E-AE4A-E1CE-2D9CC3F4C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12EAF-2CC4-475C-A610-1D4728591D81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7828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Group 52">
            <a:extLst>
              <a:ext uri="{FF2B5EF4-FFF2-40B4-BE49-F238E27FC236}">
                <a16:creationId xmlns:a16="http://schemas.microsoft.com/office/drawing/2014/main" id="{F7FF736C-8FB9-E393-5CC3-9393B88FC3CD}"/>
              </a:ext>
            </a:extLst>
          </p:cNvPr>
          <p:cNvGrpSpPr/>
          <p:nvPr/>
        </p:nvGrpSpPr>
        <p:grpSpPr>
          <a:xfrm>
            <a:off x="5834490" y="2832533"/>
            <a:ext cx="2180016" cy="2554476"/>
            <a:chOff x="5834490" y="2832533"/>
            <a:chExt cx="2180016" cy="2554476"/>
          </a:xfrm>
        </p:grpSpPr>
        <p:pic>
          <p:nvPicPr>
            <p:cNvPr id="6" name="Picture 5" descr="A graph of a graph&#10;&#10;Description automatically generated with medium confidence">
              <a:extLst>
                <a:ext uri="{FF2B5EF4-FFF2-40B4-BE49-F238E27FC236}">
                  <a16:creationId xmlns:a16="http://schemas.microsoft.com/office/drawing/2014/main" id="{9920D06A-ADE7-0B71-9AE4-294964161C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635" r="2552"/>
            <a:stretch/>
          </p:blipFill>
          <p:spPr>
            <a:xfrm>
              <a:off x="6328969" y="2832533"/>
              <a:ext cx="1685537" cy="2448278"/>
            </a:xfrm>
            <a:prstGeom prst="rect">
              <a:avLst/>
            </a:prstGeom>
          </p:spPr>
        </p:pic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5038DF56-541D-1B6E-BD2D-76249D8CDD5B}"/>
                </a:ext>
              </a:extLst>
            </p:cNvPr>
            <p:cNvCxnSpPr>
              <a:cxnSpLocks/>
            </p:cNvCxnSpPr>
            <p:nvPr/>
          </p:nvCxnSpPr>
          <p:spPr>
            <a:xfrm>
              <a:off x="5842677" y="2959653"/>
              <a:ext cx="451458" cy="260625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4810BD89-93E7-181F-2C2E-9114A7C2D62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34490" y="5049078"/>
              <a:ext cx="420536" cy="33793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3BC54619-C189-47F1-CCBD-3111F55E3E4B}"/>
              </a:ext>
            </a:extLst>
          </p:cNvPr>
          <p:cNvGrpSpPr/>
          <p:nvPr/>
        </p:nvGrpSpPr>
        <p:grpSpPr>
          <a:xfrm>
            <a:off x="3797425" y="1779919"/>
            <a:ext cx="2202080" cy="2448278"/>
            <a:chOff x="3797425" y="1779919"/>
            <a:chExt cx="2202080" cy="2448278"/>
          </a:xfrm>
        </p:grpSpPr>
        <p:pic>
          <p:nvPicPr>
            <p:cNvPr id="9" name="Picture 8" descr="A graph of a graph&#10;&#10;Description automatically generated with medium confidence">
              <a:extLst>
                <a:ext uri="{FF2B5EF4-FFF2-40B4-BE49-F238E27FC236}">
                  <a16:creationId xmlns:a16="http://schemas.microsoft.com/office/drawing/2014/main" id="{E0F73370-BFBF-A0D7-E88F-5673739839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260" r="56927"/>
            <a:stretch/>
          </p:blipFill>
          <p:spPr>
            <a:xfrm>
              <a:off x="4313968" y="1779919"/>
              <a:ext cx="1685537" cy="2448278"/>
            </a:xfrm>
            <a:prstGeom prst="rect">
              <a:avLst/>
            </a:prstGeom>
          </p:spPr>
        </p:pic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A7D13B4-12C5-71B4-3F31-47128CB05110}"/>
                </a:ext>
              </a:extLst>
            </p:cNvPr>
            <p:cNvCxnSpPr/>
            <p:nvPr/>
          </p:nvCxnSpPr>
          <p:spPr>
            <a:xfrm>
              <a:off x="3797425" y="2959653"/>
              <a:ext cx="45145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733119AF-A211-E91F-D037-FE84C397DE41}"/>
              </a:ext>
            </a:extLst>
          </p:cNvPr>
          <p:cNvGrpSpPr/>
          <p:nvPr/>
        </p:nvGrpSpPr>
        <p:grpSpPr>
          <a:xfrm>
            <a:off x="3797425" y="4228198"/>
            <a:ext cx="2196940" cy="2448278"/>
            <a:chOff x="3797425" y="4228198"/>
            <a:chExt cx="2196940" cy="2448278"/>
          </a:xfrm>
        </p:grpSpPr>
        <p:pic>
          <p:nvPicPr>
            <p:cNvPr id="7" name="Picture 6" descr="A graph of a graph&#10;&#10;Description automatically generated with medium confidence">
              <a:extLst>
                <a:ext uri="{FF2B5EF4-FFF2-40B4-BE49-F238E27FC236}">
                  <a16:creationId xmlns:a16="http://schemas.microsoft.com/office/drawing/2014/main" id="{2EC3AF7B-20E7-F77E-7F08-14FC6F0B77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448" r="29740"/>
            <a:stretch/>
          </p:blipFill>
          <p:spPr>
            <a:xfrm>
              <a:off x="4308828" y="4228198"/>
              <a:ext cx="1685537" cy="2448278"/>
            </a:xfrm>
            <a:prstGeom prst="rect">
              <a:avLst/>
            </a:prstGeom>
          </p:spPr>
        </p:pic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E7707516-4E9F-872F-6B38-D2961279BE99}"/>
                </a:ext>
              </a:extLst>
            </p:cNvPr>
            <p:cNvCxnSpPr/>
            <p:nvPr/>
          </p:nvCxnSpPr>
          <p:spPr>
            <a:xfrm>
              <a:off x="3797425" y="5387009"/>
              <a:ext cx="45145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C0EE1D4-2AAC-5731-0AA0-8E619062C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Intuition: Add together </a:t>
            </a:r>
            <a:r>
              <a:rPr lang="en-US" i="1" dirty="0"/>
              <a:t>nonlinear</a:t>
            </a:r>
            <a:r>
              <a:rPr lang="en-US" dirty="0"/>
              <a:t> functions</a:t>
            </a:r>
          </a:p>
        </p:txBody>
      </p:sp>
      <p:pic>
        <p:nvPicPr>
          <p:cNvPr id="8" name="Picture 7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1C37296B-B58F-E3EE-0152-A99F868BFAB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166" r="43021"/>
          <a:stretch/>
        </p:blipFill>
        <p:spPr>
          <a:xfrm>
            <a:off x="2333235" y="4228197"/>
            <a:ext cx="1685537" cy="2448278"/>
          </a:xfrm>
          <a:prstGeom prst="rect">
            <a:avLst/>
          </a:prstGeom>
        </p:spPr>
      </p:pic>
      <p:pic>
        <p:nvPicPr>
          <p:cNvPr id="10" name="Picture 9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48FA4569-BA3F-E370-F708-B838D4AA04D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54" r="70833"/>
          <a:stretch/>
        </p:blipFill>
        <p:spPr>
          <a:xfrm>
            <a:off x="2257863" y="1779919"/>
            <a:ext cx="1685537" cy="2448278"/>
          </a:xfrm>
          <a:prstGeom prst="rect">
            <a:avLst/>
          </a:prstGeom>
        </p:spPr>
      </p:pic>
      <p:pic>
        <p:nvPicPr>
          <p:cNvPr id="12" name="Picture 11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1A02A936-69DC-6821-1A91-741F187948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7" r="85052"/>
          <a:stretch/>
        </p:blipFill>
        <p:spPr>
          <a:xfrm>
            <a:off x="8419894" y="2832533"/>
            <a:ext cx="1514243" cy="2448278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533AC94-86D1-D068-A895-A370DFB18D3F}"/>
              </a:ext>
            </a:extLst>
          </p:cNvPr>
          <p:cNvSpPr/>
          <p:nvPr/>
        </p:nvSpPr>
        <p:spPr>
          <a:xfrm>
            <a:off x="2429161" y="1690688"/>
            <a:ext cx="1360077" cy="3968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y = +1x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BA986B2-AE7C-123E-A7C1-5C6558E85483}"/>
              </a:ext>
            </a:extLst>
          </p:cNvPr>
          <p:cNvSpPr/>
          <p:nvPr/>
        </p:nvSpPr>
        <p:spPr>
          <a:xfrm>
            <a:off x="2429161" y="4161391"/>
            <a:ext cx="1360077" cy="3968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y = -2x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08FFA0C-535D-22A0-8D14-D54B0A2E1F10}"/>
              </a:ext>
            </a:extLst>
          </p:cNvPr>
          <p:cNvSpPr/>
          <p:nvPr/>
        </p:nvSpPr>
        <p:spPr>
          <a:xfrm>
            <a:off x="4397905" y="1690688"/>
            <a:ext cx="1360077" cy="3968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70C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A35316F-DA39-2EC8-07FB-A81F7FDA40ED}"/>
              </a:ext>
            </a:extLst>
          </p:cNvPr>
          <p:cNvSpPr/>
          <p:nvPr/>
        </p:nvSpPr>
        <p:spPr>
          <a:xfrm>
            <a:off x="4397905" y="4161391"/>
            <a:ext cx="1360077" cy="3968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70C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FC0FF3B-1DBB-86AE-9E5E-97F9DF429A9A}"/>
              </a:ext>
            </a:extLst>
          </p:cNvPr>
          <p:cNvSpPr/>
          <p:nvPr/>
        </p:nvSpPr>
        <p:spPr>
          <a:xfrm>
            <a:off x="6421466" y="2765727"/>
            <a:ext cx="1360077" cy="3968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70C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A928E6DA-17C5-639B-FF21-DD03103F5D6C}"/>
              </a:ext>
            </a:extLst>
          </p:cNvPr>
          <p:cNvGrpSpPr/>
          <p:nvPr/>
        </p:nvGrpSpPr>
        <p:grpSpPr>
          <a:xfrm>
            <a:off x="8482479" y="3268939"/>
            <a:ext cx="1360487" cy="732355"/>
            <a:chOff x="6465888" y="3252270"/>
            <a:chExt cx="1360487" cy="732355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4C04D108-AB49-1F04-C6F0-3BD5A4AFE3D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50100" y="3627438"/>
              <a:ext cx="676275" cy="357187"/>
            </a:xfrm>
            <a:prstGeom prst="line">
              <a:avLst/>
            </a:prstGeom>
            <a:ln w="38100">
              <a:solidFill>
                <a:srgbClr val="636EF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68F1AC3F-EE2B-0915-7095-9AC1C469DF2F}"/>
                </a:ext>
              </a:extLst>
            </p:cNvPr>
            <p:cNvCxnSpPr>
              <a:cxnSpLocks/>
            </p:cNvCxnSpPr>
            <p:nvPr/>
          </p:nvCxnSpPr>
          <p:spPr>
            <a:xfrm>
              <a:off x="6465888" y="3252270"/>
              <a:ext cx="684212" cy="732355"/>
            </a:xfrm>
            <a:prstGeom prst="line">
              <a:avLst/>
            </a:prstGeom>
            <a:ln w="38100">
              <a:solidFill>
                <a:srgbClr val="636EF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B6F87B4E-08A9-0E81-5139-0E74F93A67D1}"/>
              </a:ext>
            </a:extLst>
          </p:cNvPr>
          <p:cNvCxnSpPr>
            <a:cxnSpLocks/>
          </p:cNvCxnSpPr>
          <p:nvPr/>
        </p:nvCxnSpPr>
        <p:spPr>
          <a:xfrm>
            <a:off x="9842966" y="3268939"/>
            <a:ext cx="0" cy="375168"/>
          </a:xfrm>
          <a:prstGeom prst="straightConnector1">
            <a:avLst/>
          </a:prstGeom>
          <a:ln w="12700"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0464D193-F44F-A53C-98A2-234598A664A0}"/>
              </a:ext>
            </a:extLst>
          </p:cNvPr>
          <p:cNvSpPr/>
          <p:nvPr/>
        </p:nvSpPr>
        <p:spPr>
          <a:xfrm>
            <a:off x="3885164" y="3954510"/>
            <a:ext cx="2611102" cy="3968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Remove Negative Values</a:t>
            </a:r>
          </a:p>
        </p:txBody>
      </p:sp>
      <p:sp>
        <p:nvSpPr>
          <p:cNvPr id="3" name="Arc 2">
            <a:extLst>
              <a:ext uri="{FF2B5EF4-FFF2-40B4-BE49-F238E27FC236}">
                <a16:creationId xmlns:a16="http://schemas.microsoft.com/office/drawing/2014/main" id="{28EC02FF-5411-584A-7682-F1EEB1484378}"/>
              </a:ext>
            </a:extLst>
          </p:cNvPr>
          <p:cNvSpPr/>
          <p:nvPr/>
        </p:nvSpPr>
        <p:spPr>
          <a:xfrm rot="16200000" flipV="1">
            <a:off x="2206052" y="-2679504"/>
            <a:ext cx="3036836" cy="12268594"/>
          </a:xfrm>
          <a:prstGeom prst="arc">
            <a:avLst>
              <a:gd name="adj1" fmla="val 16365191"/>
              <a:gd name="adj2" fmla="val 0"/>
            </a:avLst>
          </a:prstGeom>
          <a:ln w="15875" cap="flat" cmpd="sng" algn="ctr">
            <a:solidFill>
              <a:schemeClr val="accent2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C1A839A-1D1A-CA39-5B7E-79F9C9A486DD}"/>
              </a:ext>
            </a:extLst>
          </p:cNvPr>
          <p:cNvSpPr/>
          <p:nvPr/>
        </p:nvSpPr>
        <p:spPr>
          <a:xfrm>
            <a:off x="7826023" y="1854801"/>
            <a:ext cx="2016943" cy="3968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Increase slope to decrease error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BD269C-D817-9FDD-D1E3-120ED2D677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12EAF-2CC4-475C-A610-1D4728591D81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6100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3" grpId="0" animBg="1"/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01BEC90-AFE7-FF10-8357-11E4B825D4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676400" y="-15311946"/>
            <a:ext cx="13868400" cy="28997564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D05BACB-5021-470D-03DC-CEC2398A3B6A}"/>
              </a:ext>
            </a:extLst>
          </p:cNvPr>
          <p:cNvSpPr/>
          <p:nvPr/>
        </p:nvSpPr>
        <p:spPr>
          <a:xfrm>
            <a:off x="-25072" y="-22225"/>
            <a:ext cx="12191999" cy="6857999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4526EA51-FA9D-1A3F-DDEB-9745945B37E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Intuition 1</a:t>
            </a:r>
            <a:br>
              <a:rPr lang="en-US" b="1" dirty="0"/>
            </a:br>
            <a:r>
              <a:rPr lang="en-US" b="1" i="1" dirty="0"/>
              <a:t>In action</a:t>
            </a:r>
            <a:br>
              <a:rPr lang="en-US" b="1" dirty="0"/>
            </a:br>
            <a:r>
              <a:rPr lang="en-US" b="1" dirty="0"/>
              <a:t>Intuition 2</a:t>
            </a:r>
          </a:p>
        </p:txBody>
      </p:sp>
    </p:spTree>
    <p:extLst>
      <p:ext uri="{BB962C8B-B14F-4D97-AF65-F5344CB8AC3E}">
        <p14:creationId xmlns:p14="http://schemas.microsoft.com/office/powerpoint/2010/main" val="15921379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BA3AD7-D571-D9F2-FA9F-1D105D261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Action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A59D08A-C4A1-711E-E7BA-81CAF843D9A8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2" y="3236429"/>
          <a:ext cx="7558083" cy="1529730"/>
        </p:xfrm>
        <a:graphic>
          <a:graphicData uri="http://schemas.openxmlformats.org/drawingml/2006/table">
            <a:tbl>
              <a:tblPr/>
              <a:tblGrid>
                <a:gridCol w="486081">
                  <a:extLst>
                    <a:ext uri="{9D8B030D-6E8A-4147-A177-3AD203B41FA5}">
                      <a16:colId xmlns:a16="http://schemas.microsoft.com/office/drawing/2014/main" val="1659512013"/>
                    </a:ext>
                  </a:extLst>
                </a:gridCol>
                <a:gridCol w="438426">
                  <a:extLst>
                    <a:ext uri="{9D8B030D-6E8A-4147-A177-3AD203B41FA5}">
                      <a16:colId xmlns:a16="http://schemas.microsoft.com/office/drawing/2014/main" val="1677290998"/>
                    </a:ext>
                  </a:extLst>
                </a:gridCol>
                <a:gridCol w="438426">
                  <a:extLst>
                    <a:ext uri="{9D8B030D-6E8A-4147-A177-3AD203B41FA5}">
                      <a16:colId xmlns:a16="http://schemas.microsoft.com/office/drawing/2014/main" val="4009392905"/>
                    </a:ext>
                  </a:extLst>
                </a:gridCol>
                <a:gridCol w="438426">
                  <a:extLst>
                    <a:ext uri="{9D8B030D-6E8A-4147-A177-3AD203B41FA5}">
                      <a16:colId xmlns:a16="http://schemas.microsoft.com/office/drawing/2014/main" val="3344092761"/>
                    </a:ext>
                  </a:extLst>
                </a:gridCol>
                <a:gridCol w="438426">
                  <a:extLst>
                    <a:ext uri="{9D8B030D-6E8A-4147-A177-3AD203B41FA5}">
                      <a16:colId xmlns:a16="http://schemas.microsoft.com/office/drawing/2014/main" val="424531691"/>
                    </a:ext>
                  </a:extLst>
                </a:gridCol>
                <a:gridCol w="438426">
                  <a:extLst>
                    <a:ext uri="{9D8B030D-6E8A-4147-A177-3AD203B41FA5}">
                      <a16:colId xmlns:a16="http://schemas.microsoft.com/office/drawing/2014/main" val="600759202"/>
                    </a:ext>
                  </a:extLst>
                </a:gridCol>
                <a:gridCol w="438426">
                  <a:extLst>
                    <a:ext uri="{9D8B030D-6E8A-4147-A177-3AD203B41FA5}">
                      <a16:colId xmlns:a16="http://schemas.microsoft.com/office/drawing/2014/main" val="3257681579"/>
                    </a:ext>
                  </a:extLst>
                </a:gridCol>
                <a:gridCol w="457488">
                  <a:extLst>
                    <a:ext uri="{9D8B030D-6E8A-4147-A177-3AD203B41FA5}">
                      <a16:colId xmlns:a16="http://schemas.microsoft.com/office/drawing/2014/main" val="2610708926"/>
                    </a:ext>
                  </a:extLst>
                </a:gridCol>
                <a:gridCol w="457488">
                  <a:extLst>
                    <a:ext uri="{9D8B030D-6E8A-4147-A177-3AD203B41FA5}">
                      <a16:colId xmlns:a16="http://schemas.microsoft.com/office/drawing/2014/main" val="3064645260"/>
                    </a:ext>
                  </a:extLst>
                </a:gridCol>
                <a:gridCol w="438426">
                  <a:extLst>
                    <a:ext uri="{9D8B030D-6E8A-4147-A177-3AD203B41FA5}">
                      <a16:colId xmlns:a16="http://schemas.microsoft.com/office/drawing/2014/main" val="562953365"/>
                    </a:ext>
                  </a:extLst>
                </a:gridCol>
                <a:gridCol w="438426">
                  <a:extLst>
                    <a:ext uri="{9D8B030D-6E8A-4147-A177-3AD203B41FA5}">
                      <a16:colId xmlns:a16="http://schemas.microsoft.com/office/drawing/2014/main" val="278600231"/>
                    </a:ext>
                  </a:extLst>
                </a:gridCol>
                <a:gridCol w="438426">
                  <a:extLst>
                    <a:ext uri="{9D8B030D-6E8A-4147-A177-3AD203B41FA5}">
                      <a16:colId xmlns:a16="http://schemas.microsoft.com/office/drawing/2014/main" val="3630122755"/>
                    </a:ext>
                  </a:extLst>
                </a:gridCol>
                <a:gridCol w="438426">
                  <a:extLst>
                    <a:ext uri="{9D8B030D-6E8A-4147-A177-3AD203B41FA5}">
                      <a16:colId xmlns:a16="http://schemas.microsoft.com/office/drawing/2014/main" val="3993028623"/>
                    </a:ext>
                  </a:extLst>
                </a:gridCol>
                <a:gridCol w="438426">
                  <a:extLst>
                    <a:ext uri="{9D8B030D-6E8A-4147-A177-3AD203B41FA5}">
                      <a16:colId xmlns:a16="http://schemas.microsoft.com/office/drawing/2014/main" val="534166755"/>
                    </a:ext>
                  </a:extLst>
                </a:gridCol>
                <a:gridCol w="438426">
                  <a:extLst>
                    <a:ext uri="{9D8B030D-6E8A-4147-A177-3AD203B41FA5}">
                      <a16:colId xmlns:a16="http://schemas.microsoft.com/office/drawing/2014/main" val="2133506330"/>
                    </a:ext>
                  </a:extLst>
                </a:gridCol>
                <a:gridCol w="438426">
                  <a:extLst>
                    <a:ext uri="{9D8B030D-6E8A-4147-A177-3AD203B41FA5}">
                      <a16:colId xmlns:a16="http://schemas.microsoft.com/office/drawing/2014/main" val="1266557866"/>
                    </a:ext>
                  </a:extLst>
                </a:gridCol>
                <a:gridCol w="457488">
                  <a:extLst>
                    <a:ext uri="{9D8B030D-6E8A-4147-A177-3AD203B41FA5}">
                      <a16:colId xmlns:a16="http://schemas.microsoft.com/office/drawing/2014/main" val="2238061869"/>
                    </a:ext>
                  </a:extLst>
                </a:gridCol>
              </a:tblGrid>
              <a:tr h="142965">
                <a:tc>
                  <a:txBody>
                    <a:bodyPr/>
                    <a:lstStyle/>
                    <a:p>
                      <a:pPr algn="r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Weight 1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Bias 1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5493171"/>
                  </a:ext>
                </a:extLst>
              </a:tr>
              <a:tr h="142965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Out 1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yhat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Error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MSE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55040575"/>
                  </a:ext>
                </a:extLst>
              </a:tr>
              <a:tr h="138200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-8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-8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-8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-16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256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53.33333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0015879"/>
                  </a:ext>
                </a:extLst>
              </a:tr>
              <a:tr h="138200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-6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-6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-6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-12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144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3481637"/>
                  </a:ext>
                </a:extLst>
              </a:tr>
              <a:tr h="138200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-8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9614649"/>
                  </a:ext>
                </a:extLst>
              </a:tr>
              <a:tr h="138200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5869369"/>
                  </a:ext>
                </a:extLst>
              </a:tr>
              <a:tr h="138200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8242727"/>
                  </a:ext>
                </a:extLst>
              </a:tr>
              <a:tr h="138200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3753912"/>
                  </a:ext>
                </a:extLst>
              </a:tr>
              <a:tr h="138200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0926333"/>
                  </a:ext>
                </a:extLst>
              </a:tr>
              <a:tr h="138200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7413135"/>
                  </a:ext>
                </a:extLst>
              </a:tr>
              <a:tr h="138200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5373629"/>
                  </a:ext>
                </a:extLst>
              </a:tr>
            </a:tbl>
          </a:graphicData>
        </a:graphic>
      </p:graphicFrame>
      <p:grpSp>
        <p:nvGrpSpPr>
          <p:cNvPr id="16" name="Group 15">
            <a:extLst>
              <a:ext uri="{FF2B5EF4-FFF2-40B4-BE49-F238E27FC236}">
                <a16:creationId xmlns:a16="http://schemas.microsoft.com/office/drawing/2014/main" id="{1A0B6BC3-E931-F60A-B725-7556C9CECD46}"/>
              </a:ext>
            </a:extLst>
          </p:cNvPr>
          <p:cNvGrpSpPr/>
          <p:nvPr/>
        </p:nvGrpSpPr>
        <p:grpSpPr>
          <a:xfrm>
            <a:off x="127000" y="2683933"/>
            <a:ext cx="638380" cy="664634"/>
            <a:chOff x="127000" y="2683933"/>
            <a:chExt cx="638380" cy="664634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9F0A885-2A91-9B55-8E9D-CBC46C5DB66A}"/>
                </a:ext>
              </a:extLst>
            </p:cNvPr>
            <p:cNvSpPr txBox="1"/>
            <p:nvPr/>
          </p:nvSpPr>
          <p:spPr>
            <a:xfrm>
              <a:off x="127000" y="2683933"/>
              <a:ext cx="6383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i="1" u="sng" dirty="0">
                  <a:solidFill>
                    <a:srgbClr val="D00000"/>
                  </a:solidFill>
                </a:rPr>
                <a:t>Data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91E22101-55B5-871D-3A1A-72666261D40E}"/>
                </a:ext>
              </a:extLst>
            </p:cNvPr>
            <p:cNvCxnSpPr>
              <a:cxnSpLocks/>
              <a:stCxn id="6" idx="2"/>
            </p:cNvCxnSpPr>
            <p:nvPr/>
          </p:nvCxnSpPr>
          <p:spPr>
            <a:xfrm>
              <a:off x="446190" y="3053265"/>
              <a:ext cx="0" cy="295302"/>
            </a:xfrm>
            <a:prstGeom prst="straightConnector1">
              <a:avLst/>
            </a:prstGeom>
            <a:ln>
              <a:solidFill>
                <a:srgbClr val="D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881D0E7-283B-9B61-5EF1-6D944BBE09E7}"/>
              </a:ext>
            </a:extLst>
          </p:cNvPr>
          <p:cNvGrpSpPr/>
          <p:nvPr/>
        </p:nvGrpSpPr>
        <p:grpSpPr>
          <a:xfrm>
            <a:off x="5490633" y="2683933"/>
            <a:ext cx="638380" cy="664634"/>
            <a:chOff x="5490633" y="2683933"/>
            <a:chExt cx="638380" cy="664634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2637A3C-8536-FB73-7393-8639DCDF0802}"/>
                </a:ext>
              </a:extLst>
            </p:cNvPr>
            <p:cNvSpPr txBox="1"/>
            <p:nvPr/>
          </p:nvSpPr>
          <p:spPr>
            <a:xfrm>
              <a:off x="5490633" y="2683933"/>
              <a:ext cx="6383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i="1" u="sng" dirty="0">
                  <a:solidFill>
                    <a:srgbClr val="D00000"/>
                  </a:solidFill>
                </a:rPr>
                <a:t>Data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8A6706BA-9D09-7963-B1AB-14000A0D7013}"/>
                </a:ext>
              </a:extLst>
            </p:cNvPr>
            <p:cNvCxnSpPr>
              <a:cxnSpLocks/>
              <a:stCxn id="13" idx="2"/>
            </p:cNvCxnSpPr>
            <p:nvPr/>
          </p:nvCxnSpPr>
          <p:spPr>
            <a:xfrm>
              <a:off x="5809823" y="3053265"/>
              <a:ext cx="0" cy="295302"/>
            </a:xfrm>
            <a:prstGeom prst="straightConnector1">
              <a:avLst/>
            </a:prstGeom>
            <a:ln>
              <a:solidFill>
                <a:srgbClr val="D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BA7A488-4C29-6DEB-0493-362E647BE82F}"/>
              </a:ext>
            </a:extLst>
          </p:cNvPr>
          <p:cNvGrpSpPr/>
          <p:nvPr/>
        </p:nvGrpSpPr>
        <p:grpSpPr>
          <a:xfrm>
            <a:off x="6488422" y="2683933"/>
            <a:ext cx="1436804" cy="664634"/>
            <a:chOff x="-272211" y="2683933"/>
            <a:chExt cx="1436804" cy="664634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2C391EC-60F4-EFB4-C53A-BF64A809ECBF}"/>
                </a:ext>
              </a:extLst>
            </p:cNvPr>
            <p:cNvSpPr txBox="1"/>
            <p:nvPr/>
          </p:nvSpPr>
          <p:spPr>
            <a:xfrm>
              <a:off x="-272211" y="2683933"/>
              <a:ext cx="14368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i="1" u="sng" dirty="0">
                  <a:solidFill>
                    <a:srgbClr val="D00000"/>
                  </a:solidFill>
                </a:rPr>
                <a:t>Loss Function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231304E1-58F0-41ED-B06B-52294E8EF289}"/>
                </a:ext>
              </a:extLst>
            </p:cNvPr>
            <p:cNvCxnSpPr>
              <a:cxnSpLocks/>
              <a:stCxn id="18" idx="2"/>
            </p:cNvCxnSpPr>
            <p:nvPr/>
          </p:nvCxnSpPr>
          <p:spPr>
            <a:xfrm flipH="1">
              <a:off x="446190" y="3053265"/>
              <a:ext cx="1" cy="295302"/>
            </a:xfrm>
            <a:prstGeom prst="straightConnector1">
              <a:avLst/>
            </a:prstGeom>
            <a:ln>
              <a:solidFill>
                <a:srgbClr val="D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641F4585-35AB-6DA3-60B7-5488DC2D494B}"/>
              </a:ext>
            </a:extLst>
          </p:cNvPr>
          <p:cNvSpPr txBox="1"/>
          <p:nvPr/>
        </p:nvSpPr>
        <p:spPr>
          <a:xfrm>
            <a:off x="314880" y="2388631"/>
            <a:ext cx="1260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u="sng" dirty="0">
                <a:solidFill>
                  <a:srgbClr val="D00000"/>
                </a:solidFill>
              </a:rPr>
              <a:t>Parameters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5CD187D-9748-6781-1B31-9666B28BBD98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945085" y="2757963"/>
            <a:ext cx="0" cy="478466"/>
          </a:xfrm>
          <a:prstGeom prst="straightConnector1">
            <a:avLst/>
          </a:prstGeom>
          <a:ln>
            <a:solidFill>
              <a:srgbClr val="D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D703500C-4E29-9355-FF5B-91E6E1E01744}"/>
              </a:ext>
            </a:extLst>
          </p:cNvPr>
          <p:cNvSpPr/>
          <p:nvPr/>
        </p:nvSpPr>
        <p:spPr>
          <a:xfrm>
            <a:off x="483651" y="3268133"/>
            <a:ext cx="5138216" cy="1498026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EDA5193-104A-4BE3-0E22-85261A66BFFF}"/>
              </a:ext>
            </a:extLst>
          </p:cNvPr>
          <p:cNvSpPr/>
          <p:nvPr/>
        </p:nvSpPr>
        <p:spPr>
          <a:xfrm>
            <a:off x="5947834" y="3422597"/>
            <a:ext cx="1651944" cy="1337159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D9FA276-3B96-EC82-8BD5-ACDF97F0054E}"/>
              </a:ext>
            </a:extLst>
          </p:cNvPr>
          <p:cNvSpPr txBox="1"/>
          <p:nvPr/>
        </p:nvSpPr>
        <p:spPr>
          <a:xfrm>
            <a:off x="314880" y="2047281"/>
            <a:ext cx="5130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How do we change the parameters to minimize loss?</a:t>
            </a:r>
          </a:p>
        </p:txBody>
      </p:sp>
    </p:spTree>
    <p:extLst>
      <p:ext uri="{BB962C8B-B14F-4D97-AF65-F5344CB8AC3E}">
        <p14:creationId xmlns:p14="http://schemas.microsoft.com/office/powerpoint/2010/main" val="3824427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5" grpId="0" animBg="1"/>
      <p:bldP spid="26" grpId="0" animBg="1"/>
      <p:bldP spid="2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BA3AD7-D571-D9F2-FA9F-1D105D261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Action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A59D08A-C4A1-711E-E7BA-81CAF843D9A8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2" y="3236429"/>
          <a:ext cx="7558083" cy="1529730"/>
        </p:xfrm>
        <a:graphic>
          <a:graphicData uri="http://schemas.openxmlformats.org/drawingml/2006/table">
            <a:tbl>
              <a:tblPr/>
              <a:tblGrid>
                <a:gridCol w="486081">
                  <a:extLst>
                    <a:ext uri="{9D8B030D-6E8A-4147-A177-3AD203B41FA5}">
                      <a16:colId xmlns:a16="http://schemas.microsoft.com/office/drawing/2014/main" val="1659512013"/>
                    </a:ext>
                  </a:extLst>
                </a:gridCol>
                <a:gridCol w="438426">
                  <a:extLst>
                    <a:ext uri="{9D8B030D-6E8A-4147-A177-3AD203B41FA5}">
                      <a16:colId xmlns:a16="http://schemas.microsoft.com/office/drawing/2014/main" val="1677290998"/>
                    </a:ext>
                  </a:extLst>
                </a:gridCol>
                <a:gridCol w="438426">
                  <a:extLst>
                    <a:ext uri="{9D8B030D-6E8A-4147-A177-3AD203B41FA5}">
                      <a16:colId xmlns:a16="http://schemas.microsoft.com/office/drawing/2014/main" val="4009392905"/>
                    </a:ext>
                  </a:extLst>
                </a:gridCol>
                <a:gridCol w="438426">
                  <a:extLst>
                    <a:ext uri="{9D8B030D-6E8A-4147-A177-3AD203B41FA5}">
                      <a16:colId xmlns:a16="http://schemas.microsoft.com/office/drawing/2014/main" val="3344092761"/>
                    </a:ext>
                  </a:extLst>
                </a:gridCol>
                <a:gridCol w="438426">
                  <a:extLst>
                    <a:ext uri="{9D8B030D-6E8A-4147-A177-3AD203B41FA5}">
                      <a16:colId xmlns:a16="http://schemas.microsoft.com/office/drawing/2014/main" val="424531691"/>
                    </a:ext>
                  </a:extLst>
                </a:gridCol>
                <a:gridCol w="438426">
                  <a:extLst>
                    <a:ext uri="{9D8B030D-6E8A-4147-A177-3AD203B41FA5}">
                      <a16:colId xmlns:a16="http://schemas.microsoft.com/office/drawing/2014/main" val="600759202"/>
                    </a:ext>
                  </a:extLst>
                </a:gridCol>
                <a:gridCol w="438426">
                  <a:extLst>
                    <a:ext uri="{9D8B030D-6E8A-4147-A177-3AD203B41FA5}">
                      <a16:colId xmlns:a16="http://schemas.microsoft.com/office/drawing/2014/main" val="3257681579"/>
                    </a:ext>
                  </a:extLst>
                </a:gridCol>
                <a:gridCol w="457488">
                  <a:extLst>
                    <a:ext uri="{9D8B030D-6E8A-4147-A177-3AD203B41FA5}">
                      <a16:colId xmlns:a16="http://schemas.microsoft.com/office/drawing/2014/main" val="2610708926"/>
                    </a:ext>
                  </a:extLst>
                </a:gridCol>
                <a:gridCol w="457488">
                  <a:extLst>
                    <a:ext uri="{9D8B030D-6E8A-4147-A177-3AD203B41FA5}">
                      <a16:colId xmlns:a16="http://schemas.microsoft.com/office/drawing/2014/main" val="3064645260"/>
                    </a:ext>
                  </a:extLst>
                </a:gridCol>
                <a:gridCol w="438426">
                  <a:extLst>
                    <a:ext uri="{9D8B030D-6E8A-4147-A177-3AD203B41FA5}">
                      <a16:colId xmlns:a16="http://schemas.microsoft.com/office/drawing/2014/main" val="562953365"/>
                    </a:ext>
                  </a:extLst>
                </a:gridCol>
                <a:gridCol w="438426">
                  <a:extLst>
                    <a:ext uri="{9D8B030D-6E8A-4147-A177-3AD203B41FA5}">
                      <a16:colId xmlns:a16="http://schemas.microsoft.com/office/drawing/2014/main" val="278600231"/>
                    </a:ext>
                  </a:extLst>
                </a:gridCol>
                <a:gridCol w="438426">
                  <a:extLst>
                    <a:ext uri="{9D8B030D-6E8A-4147-A177-3AD203B41FA5}">
                      <a16:colId xmlns:a16="http://schemas.microsoft.com/office/drawing/2014/main" val="3630122755"/>
                    </a:ext>
                  </a:extLst>
                </a:gridCol>
                <a:gridCol w="438426">
                  <a:extLst>
                    <a:ext uri="{9D8B030D-6E8A-4147-A177-3AD203B41FA5}">
                      <a16:colId xmlns:a16="http://schemas.microsoft.com/office/drawing/2014/main" val="3993028623"/>
                    </a:ext>
                  </a:extLst>
                </a:gridCol>
                <a:gridCol w="438426">
                  <a:extLst>
                    <a:ext uri="{9D8B030D-6E8A-4147-A177-3AD203B41FA5}">
                      <a16:colId xmlns:a16="http://schemas.microsoft.com/office/drawing/2014/main" val="534166755"/>
                    </a:ext>
                  </a:extLst>
                </a:gridCol>
                <a:gridCol w="438426">
                  <a:extLst>
                    <a:ext uri="{9D8B030D-6E8A-4147-A177-3AD203B41FA5}">
                      <a16:colId xmlns:a16="http://schemas.microsoft.com/office/drawing/2014/main" val="2133506330"/>
                    </a:ext>
                  </a:extLst>
                </a:gridCol>
                <a:gridCol w="438426">
                  <a:extLst>
                    <a:ext uri="{9D8B030D-6E8A-4147-A177-3AD203B41FA5}">
                      <a16:colId xmlns:a16="http://schemas.microsoft.com/office/drawing/2014/main" val="1266557866"/>
                    </a:ext>
                  </a:extLst>
                </a:gridCol>
                <a:gridCol w="457488">
                  <a:extLst>
                    <a:ext uri="{9D8B030D-6E8A-4147-A177-3AD203B41FA5}">
                      <a16:colId xmlns:a16="http://schemas.microsoft.com/office/drawing/2014/main" val="2238061869"/>
                    </a:ext>
                  </a:extLst>
                </a:gridCol>
              </a:tblGrid>
              <a:tr h="142965">
                <a:tc>
                  <a:txBody>
                    <a:bodyPr/>
                    <a:lstStyle/>
                    <a:p>
                      <a:pPr algn="r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Weight 1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Bias 1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5493171"/>
                  </a:ext>
                </a:extLst>
              </a:tr>
              <a:tr h="142965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Out 1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yhat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Error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MSE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55040575"/>
                  </a:ext>
                </a:extLst>
              </a:tr>
              <a:tr h="138200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-8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-8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-8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-16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256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53.33333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0015879"/>
                  </a:ext>
                </a:extLst>
              </a:tr>
              <a:tr h="138200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-6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-6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-6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-12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144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3481637"/>
                  </a:ext>
                </a:extLst>
              </a:tr>
              <a:tr h="138200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-8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9614649"/>
                  </a:ext>
                </a:extLst>
              </a:tr>
              <a:tr h="138200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5869369"/>
                  </a:ext>
                </a:extLst>
              </a:tr>
              <a:tr h="138200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8242727"/>
                  </a:ext>
                </a:extLst>
              </a:tr>
              <a:tr h="138200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3753912"/>
                  </a:ext>
                </a:extLst>
              </a:tr>
              <a:tr h="138200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0926333"/>
                  </a:ext>
                </a:extLst>
              </a:tr>
              <a:tr h="138200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7413135"/>
                  </a:ext>
                </a:extLst>
              </a:tr>
              <a:tr h="138200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5373629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4F365704-65FA-B79C-5221-7832D1ADCC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3023" y="2614334"/>
            <a:ext cx="4608975" cy="277392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8DF3350-A731-1338-B400-4FEA44C5651F}"/>
              </a:ext>
            </a:extLst>
          </p:cNvPr>
          <p:cNvSpPr txBox="1"/>
          <p:nvPr/>
        </p:nvSpPr>
        <p:spPr>
          <a:xfrm>
            <a:off x="314880" y="2047281"/>
            <a:ext cx="5130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How do we change the parameters to minimize loss?</a:t>
            </a:r>
          </a:p>
        </p:txBody>
      </p:sp>
    </p:spTree>
    <p:extLst>
      <p:ext uri="{BB962C8B-B14F-4D97-AF65-F5344CB8AC3E}">
        <p14:creationId xmlns:p14="http://schemas.microsoft.com/office/powerpoint/2010/main" val="10122715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BA3AD7-D571-D9F2-FA9F-1D105D261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Action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1AC8FC1-B049-6B45-F6EF-427D83601E5E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2" y="3236429"/>
          <a:ext cx="7558083" cy="1529730"/>
        </p:xfrm>
        <a:graphic>
          <a:graphicData uri="http://schemas.openxmlformats.org/drawingml/2006/table">
            <a:tbl>
              <a:tblPr/>
              <a:tblGrid>
                <a:gridCol w="486081">
                  <a:extLst>
                    <a:ext uri="{9D8B030D-6E8A-4147-A177-3AD203B41FA5}">
                      <a16:colId xmlns:a16="http://schemas.microsoft.com/office/drawing/2014/main" val="3385425597"/>
                    </a:ext>
                  </a:extLst>
                </a:gridCol>
                <a:gridCol w="438426">
                  <a:extLst>
                    <a:ext uri="{9D8B030D-6E8A-4147-A177-3AD203B41FA5}">
                      <a16:colId xmlns:a16="http://schemas.microsoft.com/office/drawing/2014/main" val="2579093587"/>
                    </a:ext>
                  </a:extLst>
                </a:gridCol>
                <a:gridCol w="438426">
                  <a:extLst>
                    <a:ext uri="{9D8B030D-6E8A-4147-A177-3AD203B41FA5}">
                      <a16:colId xmlns:a16="http://schemas.microsoft.com/office/drawing/2014/main" val="3848615473"/>
                    </a:ext>
                  </a:extLst>
                </a:gridCol>
                <a:gridCol w="438426">
                  <a:extLst>
                    <a:ext uri="{9D8B030D-6E8A-4147-A177-3AD203B41FA5}">
                      <a16:colId xmlns:a16="http://schemas.microsoft.com/office/drawing/2014/main" val="67445282"/>
                    </a:ext>
                  </a:extLst>
                </a:gridCol>
                <a:gridCol w="438426">
                  <a:extLst>
                    <a:ext uri="{9D8B030D-6E8A-4147-A177-3AD203B41FA5}">
                      <a16:colId xmlns:a16="http://schemas.microsoft.com/office/drawing/2014/main" val="2459062486"/>
                    </a:ext>
                  </a:extLst>
                </a:gridCol>
                <a:gridCol w="438426">
                  <a:extLst>
                    <a:ext uri="{9D8B030D-6E8A-4147-A177-3AD203B41FA5}">
                      <a16:colId xmlns:a16="http://schemas.microsoft.com/office/drawing/2014/main" val="2302832662"/>
                    </a:ext>
                  </a:extLst>
                </a:gridCol>
                <a:gridCol w="438426">
                  <a:extLst>
                    <a:ext uri="{9D8B030D-6E8A-4147-A177-3AD203B41FA5}">
                      <a16:colId xmlns:a16="http://schemas.microsoft.com/office/drawing/2014/main" val="2036622617"/>
                    </a:ext>
                  </a:extLst>
                </a:gridCol>
                <a:gridCol w="457488">
                  <a:extLst>
                    <a:ext uri="{9D8B030D-6E8A-4147-A177-3AD203B41FA5}">
                      <a16:colId xmlns:a16="http://schemas.microsoft.com/office/drawing/2014/main" val="1979857071"/>
                    </a:ext>
                  </a:extLst>
                </a:gridCol>
                <a:gridCol w="457488">
                  <a:extLst>
                    <a:ext uri="{9D8B030D-6E8A-4147-A177-3AD203B41FA5}">
                      <a16:colId xmlns:a16="http://schemas.microsoft.com/office/drawing/2014/main" val="72142276"/>
                    </a:ext>
                  </a:extLst>
                </a:gridCol>
                <a:gridCol w="438426">
                  <a:extLst>
                    <a:ext uri="{9D8B030D-6E8A-4147-A177-3AD203B41FA5}">
                      <a16:colId xmlns:a16="http://schemas.microsoft.com/office/drawing/2014/main" val="3965721337"/>
                    </a:ext>
                  </a:extLst>
                </a:gridCol>
                <a:gridCol w="438426">
                  <a:extLst>
                    <a:ext uri="{9D8B030D-6E8A-4147-A177-3AD203B41FA5}">
                      <a16:colId xmlns:a16="http://schemas.microsoft.com/office/drawing/2014/main" val="458088585"/>
                    </a:ext>
                  </a:extLst>
                </a:gridCol>
                <a:gridCol w="438426">
                  <a:extLst>
                    <a:ext uri="{9D8B030D-6E8A-4147-A177-3AD203B41FA5}">
                      <a16:colId xmlns:a16="http://schemas.microsoft.com/office/drawing/2014/main" val="479491680"/>
                    </a:ext>
                  </a:extLst>
                </a:gridCol>
                <a:gridCol w="438426">
                  <a:extLst>
                    <a:ext uri="{9D8B030D-6E8A-4147-A177-3AD203B41FA5}">
                      <a16:colId xmlns:a16="http://schemas.microsoft.com/office/drawing/2014/main" val="1179018441"/>
                    </a:ext>
                  </a:extLst>
                </a:gridCol>
                <a:gridCol w="438426">
                  <a:extLst>
                    <a:ext uri="{9D8B030D-6E8A-4147-A177-3AD203B41FA5}">
                      <a16:colId xmlns:a16="http://schemas.microsoft.com/office/drawing/2014/main" val="2611948397"/>
                    </a:ext>
                  </a:extLst>
                </a:gridCol>
                <a:gridCol w="438426">
                  <a:extLst>
                    <a:ext uri="{9D8B030D-6E8A-4147-A177-3AD203B41FA5}">
                      <a16:colId xmlns:a16="http://schemas.microsoft.com/office/drawing/2014/main" val="1901920123"/>
                    </a:ext>
                  </a:extLst>
                </a:gridCol>
                <a:gridCol w="438426">
                  <a:extLst>
                    <a:ext uri="{9D8B030D-6E8A-4147-A177-3AD203B41FA5}">
                      <a16:colId xmlns:a16="http://schemas.microsoft.com/office/drawing/2014/main" val="59840617"/>
                    </a:ext>
                  </a:extLst>
                </a:gridCol>
                <a:gridCol w="457488">
                  <a:extLst>
                    <a:ext uri="{9D8B030D-6E8A-4147-A177-3AD203B41FA5}">
                      <a16:colId xmlns:a16="http://schemas.microsoft.com/office/drawing/2014/main" val="1858754916"/>
                    </a:ext>
                  </a:extLst>
                </a:gridCol>
              </a:tblGrid>
              <a:tr h="142965">
                <a:tc>
                  <a:txBody>
                    <a:bodyPr/>
                    <a:lstStyle/>
                    <a:p>
                      <a:pPr algn="r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Weight 1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Bias 1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7535811"/>
                  </a:ext>
                </a:extLst>
              </a:tr>
              <a:tr h="142965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Out 1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yhat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Error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MSE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4457352"/>
                  </a:ext>
                </a:extLst>
              </a:tr>
              <a:tr h="138200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-8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-8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26.66667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4158610"/>
                  </a:ext>
                </a:extLst>
              </a:tr>
              <a:tr h="138200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-6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-6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6536497"/>
                  </a:ext>
                </a:extLst>
              </a:tr>
              <a:tr h="138200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4964821"/>
                  </a:ext>
                </a:extLst>
              </a:tr>
              <a:tr h="138200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89855462"/>
                  </a:ext>
                </a:extLst>
              </a:tr>
              <a:tr h="138200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769001"/>
                  </a:ext>
                </a:extLst>
              </a:tr>
              <a:tr h="138200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7986240"/>
                  </a:ext>
                </a:extLst>
              </a:tr>
              <a:tr h="138200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6304018"/>
                  </a:ext>
                </a:extLst>
              </a:tr>
              <a:tr h="138200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-6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3699320"/>
                  </a:ext>
                </a:extLst>
              </a:tr>
              <a:tr h="138200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-8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5428514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F8F17625-3F5A-6294-70C9-31F50B0CDE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3025" y="2614334"/>
            <a:ext cx="4608975" cy="27739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0C113C0-43CA-6712-376E-34DC53D0B2CE}"/>
              </a:ext>
            </a:extLst>
          </p:cNvPr>
          <p:cNvSpPr txBox="1"/>
          <p:nvPr/>
        </p:nvSpPr>
        <p:spPr>
          <a:xfrm>
            <a:off x="314880" y="2047281"/>
            <a:ext cx="5130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How do we change the parameters to minimize loss?</a:t>
            </a:r>
          </a:p>
        </p:txBody>
      </p:sp>
    </p:spTree>
    <p:extLst>
      <p:ext uri="{BB962C8B-B14F-4D97-AF65-F5344CB8AC3E}">
        <p14:creationId xmlns:p14="http://schemas.microsoft.com/office/powerpoint/2010/main" val="10293324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BA3AD7-D571-D9F2-FA9F-1D105D261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Action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85C23EE-7B2B-5ED6-73A9-D5763FCC2CD7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2" y="3236429"/>
          <a:ext cx="7558083" cy="1529730"/>
        </p:xfrm>
        <a:graphic>
          <a:graphicData uri="http://schemas.openxmlformats.org/drawingml/2006/table">
            <a:tbl>
              <a:tblPr/>
              <a:tblGrid>
                <a:gridCol w="486081">
                  <a:extLst>
                    <a:ext uri="{9D8B030D-6E8A-4147-A177-3AD203B41FA5}">
                      <a16:colId xmlns:a16="http://schemas.microsoft.com/office/drawing/2014/main" val="2465161524"/>
                    </a:ext>
                  </a:extLst>
                </a:gridCol>
                <a:gridCol w="438426">
                  <a:extLst>
                    <a:ext uri="{9D8B030D-6E8A-4147-A177-3AD203B41FA5}">
                      <a16:colId xmlns:a16="http://schemas.microsoft.com/office/drawing/2014/main" val="832661223"/>
                    </a:ext>
                  </a:extLst>
                </a:gridCol>
                <a:gridCol w="438426">
                  <a:extLst>
                    <a:ext uri="{9D8B030D-6E8A-4147-A177-3AD203B41FA5}">
                      <a16:colId xmlns:a16="http://schemas.microsoft.com/office/drawing/2014/main" val="1218400833"/>
                    </a:ext>
                  </a:extLst>
                </a:gridCol>
                <a:gridCol w="438426">
                  <a:extLst>
                    <a:ext uri="{9D8B030D-6E8A-4147-A177-3AD203B41FA5}">
                      <a16:colId xmlns:a16="http://schemas.microsoft.com/office/drawing/2014/main" val="465102360"/>
                    </a:ext>
                  </a:extLst>
                </a:gridCol>
                <a:gridCol w="438426">
                  <a:extLst>
                    <a:ext uri="{9D8B030D-6E8A-4147-A177-3AD203B41FA5}">
                      <a16:colId xmlns:a16="http://schemas.microsoft.com/office/drawing/2014/main" val="830235597"/>
                    </a:ext>
                  </a:extLst>
                </a:gridCol>
                <a:gridCol w="438426">
                  <a:extLst>
                    <a:ext uri="{9D8B030D-6E8A-4147-A177-3AD203B41FA5}">
                      <a16:colId xmlns:a16="http://schemas.microsoft.com/office/drawing/2014/main" val="1422764450"/>
                    </a:ext>
                  </a:extLst>
                </a:gridCol>
                <a:gridCol w="438426">
                  <a:extLst>
                    <a:ext uri="{9D8B030D-6E8A-4147-A177-3AD203B41FA5}">
                      <a16:colId xmlns:a16="http://schemas.microsoft.com/office/drawing/2014/main" val="3703329037"/>
                    </a:ext>
                  </a:extLst>
                </a:gridCol>
                <a:gridCol w="457488">
                  <a:extLst>
                    <a:ext uri="{9D8B030D-6E8A-4147-A177-3AD203B41FA5}">
                      <a16:colId xmlns:a16="http://schemas.microsoft.com/office/drawing/2014/main" val="142216379"/>
                    </a:ext>
                  </a:extLst>
                </a:gridCol>
                <a:gridCol w="457488">
                  <a:extLst>
                    <a:ext uri="{9D8B030D-6E8A-4147-A177-3AD203B41FA5}">
                      <a16:colId xmlns:a16="http://schemas.microsoft.com/office/drawing/2014/main" val="1540999658"/>
                    </a:ext>
                  </a:extLst>
                </a:gridCol>
                <a:gridCol w="438426">
                  <a:extLst>
                    <a:ext uri="{9D8B030D-6E8A-4147-A177-3AD203B41FA5}">
                      <a16:colId xmlns:a16="http://schemas.microsoft.com/office/drawing/2014/main" val="2241905351"/>
                    </a:ext>
                  </a:extLst>
                </a:gridCol>
                <a:gridCol w="438426">
                  <a:extLst>
                    <a:ext uri="{9D8B030D-6E8A-4147-A177-3AD203B41FA5}">
                      <a16:colId xmlns:a16="http://schemas.microsoft.com/office/drawing/2014/main" val="2541299720"/>
                    </a:ext>
                  </a:extLst>
                </a:gridCol>
                <a:gridCol w="438426">
                  <a:extLst>
                    <a:ext uri="{9D8B030D-6E8A-4147-A177-3AD203B41FA5}">
                      <a16:colId xmlns:a16="http://schemas.microsoft.com/office/drawing/2014/main" val="2295708853"/>
                    </a:ext>
                  </a:extLst>
                </a:gridCol>
                <a:gridCol w="438426">
                  <a:extLst>
                    <a:ext uri="{9D8B030D-6E8A-4147-A177-3AD203B41FA5}">
                      <a16:colId xmlns:a16="http://schemas.microsoft.com/office/drawing/2014/main" val="1975242811"/>
                    </a:ext>
                  </a:extLst>
                </a:gridCol>
                <a:gridCol w="438426">
                  <a:extLst>
                    <a:ext uri="{9D8B030D-6E8A-4147-A177-3AD203B41FA5}">
                      <a16:colId xmlns:a16="http://schemas.microsoft.com/office/drawing/2014/main" val="2979095541"/>
                    </a:ext>
                  </a:extLst>
                </a:gridCol>
                <a:gridCol w="438426">
                  <a:extLst>
                    <a:ext uri="{9D8B030D-6E8A-4147-A177-3AD203B41FA5}">
                      <a16:colId xmlns:a16="http://schemas.microsoft.com/office/drawing/2014/main" val="1914904547"/>
                    </a:ext>
                  </a:extLst>
                </a:gridCol>
                <a:gridCol w="438426">
                  <a:extLst>
                    <a:ext uri="{9D8B030D-6E8A-4147-A177-3AD203B41FA5}">
                      <a16:colId xmlns:a16="http://schemas.microsoft.com/office/drawing/2014/main" val="3401841807"/>
                    </a:ext>
                  </a:extLst>
                </a:gridCol>
                <a:gridCol w="457488">
                  <a:extLst>
                    <a:ext uri="{9D8B030D-6E8A-4147-A177-3AD203B41FA5}">
                      <a16:colId xmlns:a16="http://schemas.microsoft.com/office/drawing/2014/main" val="3544569809"/>
                    </a:ext>
                  </a:extLst>
                </a:gridCol>
              </a:tblGrid>
              <a:tr h="142965">
                <a:tc>
                  <a:txBody>
                    <a:bodyPr/>
                    <a:lstStyle/>
                    <a:p>
                      <a:pPr algn="r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Weight 1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Bias 1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56341885"/>
                  </a:ext>
                </a:extLst>
              </a:tr>
              <a:tr h="142965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Out 1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yhat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Error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MSE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6155498"/>
                  </a:ext>
                </a:extLst>
              </a:tr>
              <a:tr h="138200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-8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7.111111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6661870"/>
                  </a:ext>
                </a:extLst>
              </a:tr>
              <a:tr h="138200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-6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6796807"/>
                  </a:ext>
                </a:extLst>
              </a:tr>
              <a:tr h="138200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251462"/>
                  </a:ext>
                </a:extLst>
              </a:tr>
              <a:tr h="138200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1367116"/>
                  </a:ext>
                </a:extLst>
              </a:tr>
              <a:tr h="138200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5337628"/>
                  </a:ext>
                </a:extLst>
              </a:tr>
              <a:tr h="138200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262182"/>
                  </a:ext>
                </a:extLst>
              </a:tr>
              <a:tr h="138200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646912"/>
                  </a:ext>
                </a:extLst>
              </a:tr>
              <a:tr h="138200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12461036"/>
                  </a:ext>
                </a:extLst>
              </a:tr>
              <a:tr h="138200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5765850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B89AEEA5-80D8-F4CA-4FF6-CE9F3D3004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3025" y="2614334"/>
            <a:ext cx="4608975" cy="27739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058F2A5-AA2F-8CB0-03AF-1B31C7F44AF5}"/>
              </a:ext>
            </a:extLst>
          </p:cNvPr>
          <p:cNvSpPr txBox="1"/>
          <p:nvPr/>
        </p:nvSpPr>
        <p:spPr>
          <a:xfrm>
            <a:off x="314880" y="2047281"/>
            <a:ext cx="5130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How do we change the parameters to minimize loss?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44E9A4-2915-A79F-1DCB-F04E8658B753}"/>
              </a:ext>
            </a:extLst>
          </p:cNvPr>
          <p:cNvSpPr txBox="1"/>
          <p:nvPr/>
        </p:nvSpPr>
        <p:spPr>
          <a:xfrm>
            <a:off x="314880" y="2429668"/>
            <a:ext cx="71628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How does the loss change if the parameters are changed a little? (gradient)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10D18AB-F8B5-AC91-5F2F-FB4D183C7348}"/>
              </a:ext>
            </a:extLst>
          </p:cNvPr>
          <p:cNvSpPr txBox="1"/>
          <p:nvPr/>
        </p:nvSpPr>
        <p:spPr>
          <a:xfrm>
            <a:off x="314880" y="2773206"/>
            <a:ext cx="5376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Nudge the parameters so that loss decreases. (descent)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1E7086-F740-E6C8-DBA4-5D07D9B16304}"/>
              </a:ext>
            </a:extLst>
          </p:cNvPr>
          <p:cNvSpPr txBox="1"/>
          <p:nvPr/>
        </p:nvSpPr>
        <p:spPr>
          <a:xfrm>
            <a:off x="314880" y="5076140"/>
            <a:ext cx="6127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 practice </a:t>
            </a:r>
            <a:r>
              <a:rPr lang="en-US" i="1" dirty="0"/>
              <a:t>all</a:t>
            </a:r>
            <a:r>
              <a:rPr lang="en-US" dirty="0"/>
              <a:t> parameters are shifted at once. Not one at a time.</a:t>
            </a:r>
          </a:p>
        </p:txBody>
      </p:sp>
    </p:spTree>
    <p:extLst>
      <p:ext uri="{BB962C8B-B14F-4D97-AF65-F5344CB8AC3E}">
        <p14:creationId xmlns:p14="http://schemas.microsoft.com/office/powerpoint/2010/main" val="2662505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BA3AD7-D571-D9F2-FA9F-1D105D261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Action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1AC8FC1-B049-6B45-F6EF-427D83601E5E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2" y="3236429"/>
          <a:ext cx="7558083" cy="1529730"/>
        </p:xfrm>
        <a:graphic>
          <a:graphicData uri="http://schemas.openxmlformats.org/drawingml/2006/table">
            <a:tbl>
              <a:tblPr/>
              <a:tblGrid>
                <a:gridCol w="486081">
                  <a:extLst>
                    <a:ext uri="{9D8B030D-6E8A-4147-A177-3AD203B41FA5}">
                      <a16:colId xmlns:a16="http://schemas.microsoft.com/office/drawing/2014/main" val="3385425597"/>
                    </a:ext>
                  </a:extLst>
                </a:gridCol>
                <a:gridCol w="438426">
                  <a:extLst>
                    <a:ext uri="{9D8B030D-6E8A-4147-A177-3AD203B41FA5}">
                      <a16:colId xmlns:a16="http://schemas.microsoft.com/office/drawing/2014/main" val="2579093587"/>
                    </a:ext>
                  </a:extLst>
                </a:gridCol>
                <a:gridCol w="438426">
                  <a:extLst>
                    <a:ext uri="{9D8B030D-6E8A-4147-A177-3AD203B41FA5}">
                      <a16:colId xmlns:a16="http://schemas.microsoft.com/office/drawing/2014/main" val="3848615473"/>
                    </a:ext>
                  </a:extLst>
                </a:gridCol>
                <a:gridCol w="438426">
                  <a:extLst>
                    <a:ext uri="{9D8B030D-6E8A-4147-A177-3AD203B41FA5}">
                      <a16:colId xmlns:a16="http://schemas.microsoft.com/office/drawing/2014/main" val="67445282"/>
                    </a:ext>
                  </a:extLst>
                </a:gridCol>
                <a:gridCol w="438426">
                  <a:extLst>
                    <a:ext uri="{9D8B030D-6E8A-4147-A177-3AD203B41FA5}">
                      <a16:colId xmlns:a16="http://schemas.microsoft.com/office/drawing/2014/main" val="2459062486"/>
                    </a:ext>
                  </a:extLst>
                </a:gridCol>
                <a:gridCol w="438426">
                  <a:extLst>
                    <a:ext uri="{9D8B030D-6E8A-4147-A177-3AD203B41FA5}">
                      <a16:colId xmlns:a16="http://schemas.microsoft.com/office/drawing/2014/main" val="2302832662"/>
                    </a:ext>
                  </a:extLst>
                </a:gridCol>
                <a:gridCol w="438426">
                  <a:extLst>
                    <a:ext uri="{9D8B030D-6E8A-4147-A177-3AD203B41FA5}">
                      <a16:colId xmlns:a16="http://schemas.microsoft.com/office/drawing/2014/main" val="2036622617"/>
                    </a:ext>
                  </a:extLst>
                </a:gridCol>
                <a:gridCol w="457488">
                  <a:extLst>
                    <a:ext uri="{9D8B030D-6E8A-4147-A177-3AD203B41FA5}">
                      <a16:colId xmlns:a16="http://schemas.microsoft.com/office/drawing/2014/main" val="1979857071"/>
                    </a:ext>
                  </a:extLst>
                </a:gridCol>
                <a:gridCol w="457488">
                  <a:extLst>
                    <a:ext uri="{9D8B030D-6E8A-4147-A177-3AD203B41FA5}">
                      <a16:colId xmlns:a16="http://schemas.microsoft.com/office/drawing/2014/main" val="72142276"/>
                    </a:ext>
                  </a:extLst>
                </a:gridCol>
                <a:gridCol w="438426">
                  <a:extLst>
                    <a:ext uri="{9D8B030D-6E8A-4147-A177-3AD203B41FA5}">
                      <a16:colId xmlns:a16="http://schemas.microsoft.com/office/drawing/2014/main" val="3965721337"/>
                    </a:ext>
                  </a:extLst>
                </a:gridCol>
                <a:gridCol w="438426">
                  <a:extLst>
                    <a:ext uri="{9D8B030D-6E8A-4147-A177-3AD203B41FA5}">
                      <a16:colId xmlns:a16="http://schemas.microsoft.com/office/drawing/2014/main" val="458088585"/>
                    </a:ext>
                  </a:extLst>
                </a:gridCol>
                <a:gridCol w="438426">
                  <a:extLst>
                    <a:ext uri="{9D8B030D-6E8A-4147-A177-3AD203B41FA5}">
                      <a16:colId xmlns:a16="http://schemas.microsoft.com/office/drawing/2014/main" val="479491680"/>
                    </a:ext>
                  </a:extLst>
                </a:gridCol>
                <a:gridCol w="438426">
                  <a:extLst>
                    <a:ext uri="{9D8B030D-6E8A-4147-A177-3AD203B41FA5}">
                      <a16:colId xmlns:a16="http://schemas.microsoft.com/office/drawing/2014/main" val="1179018441"/>
                    </a:ext>
                  </a:extLst>
                </a:gridCol>
                <a:gridCol w="438426">
                  <a:extLst>
                    <a:ext uri="{9D8B030D-6E8A-4147-A177-3AD203B41FA5}">
                      <a16:colId xmlns:a16="http://schemas.microsoft.com/office/drawing/2014/main" val="2611948397"/>
                    </a:ext>
                  </a:extLst>
                </a:gridCol>
                <a:gridCol w="438426">
                  <a:extLst>
                    <a:ext uri="{9D8B030D-6E8A-4147-A177-3AD203B41FA5}">
                      <a16:colId xmlns:a16="http://schemas.microsoft.com/office/drawing/2014/main" val="1901920123"/>
                    </a:ext>
                  </a:extLst>
                </a:gridCol>
                <a:gridCol w="438426">
                  <a:extLst>
                    <a:ext uri="{9D8B030D-6E8A-4147-A177-3AD203B41FA5}">
                      <a16:colId xmlns:a16="http://schemas.microsoft.com/office/drawing/2014/main" val="59840617"/>
                    </a:ext>
                  </a:extLst>
                </a:gridCol>
                <a:gridCol w="457488">
                  <a:extLst>
                    <a:ext uri="{9D8B030D-6E8A-4147-A177-3AD203B41FA5}">
                      <a16:colId xmlns:a16="http://schemas.microsoft.com/office/drawing/2014/main" val="1858754916"/>
                    </a:ext>
                  </a:extLst>
                </a:gridCol>
              </a:tblGrid>
              <a:tr h="142965">
                <a:tc>
                  <a:txBody>
                    <a:bodyPr/>
                    <a:lstStyle/>
                    <a:p>
                      <a:pPr algn="r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Weight 1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Bias 1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7535811"/>
                  </a:ext>
                </a:extLst>
              </a:tr>
              <a:tr h="142965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Out 1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yhat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Error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MSE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4457352"/>
                  </a:ext>
                </a:extLst>
              </a:tr>
              <a:tr h="138200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-8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-8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26.66667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4158610"/>
                  </a:ext>
                </a:extLst>
              </a:tr>
              <a:tr h="138200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-6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-6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6536497"/>
                  </a:ext>
                </a:extLst>
              </a:tr>
              <a:tr h="138200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4964821"/>
                  </a:ext>
                </a:extLst>
              </a:tr>
              <a:tr h="138200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89855462"/>
                  </a:ext>
                </a:extLst>
              </a:tr>
              <a:tr h="138200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769001"/>
                  </a:ext>
                </a:extLst>
              </a:tr>
              <a:tr h="138200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7986240"/>
                  </a:ext>
                </a:extLst>
              </a:tr>
              <a:tr h="138200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6304018"/>
                  </a:ext>
                </a:extLst>
              </a:tr>
              <a:tr h="138200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-6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3699320"/>
                  </a:ext>
                </a:extLst>
              </a:tr>
              <a:tr h="138200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-8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5428514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F8F17625-3F5A-6294-70C9-31F50B0CDE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3025" y="2614334"/>
            <a:ext cx="4608975" cy="2773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6959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2329DA-AC1B-9A6C-ACAC-F09B8BBAB9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jacobwashburn-usda.github.io/</a:t>
            </a:r>
            <a:r>
              <a:rPr lang="en-US" sz="3200" dirty="0" err="1"/>
              <a:t>LabProtocols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AD33A1-80CC-606D-80F0-0F3FDA950B7E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404D62-8A3A-6485-C388-168624589513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99DA490-1677-8CDE-A953-DE4329FA0743}"/>
              </a:ext>
            </a:extLst>
          </p:cNvPr>
          <p:cNvGrpSpPr/>
          <p:nvPr/>
        </p:nvGrpSpPr>
        <p:grpSpPr>
          <a:xfrm>
            <a:off x="0" y="1790329"/>
            <a:ext cx="12192000" cy="4256737"/>
            <a:chOff x="-4503189" y="9789833"/>
            <a:chExt cx="19642448" cy="685800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83BA698-69F2-EB1B-6A0E-6BA0BC30C9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4503189" y="9789833"/>
              <a:ext cx="9821224" cy="685800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96F151FE-EE74-DB3F-25D3-3F7243E6F9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18035" y="9789833"/>
              <a:ext cx="9821224" cy="685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229241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BA3AD7-D571-D9F2-FA9F-1D105D261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Action: Two Linear Functions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3054964-868E-2D1D-1CD0-E9DDC3F79B1F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2" y="3236429"/>
          <a:ext cx="7558083" cy="1529730"/>
        </p:xfrm>
        <a:graphic>
          <a:graphicData uri="http://schemas.openxmlformats.org/drawingml/2006/table">
            <a:tbl>
              <a:tblPr/>
              <a:tblGrid>
                <a:gridCol w="486081">
                  <a:extLst>
                    <a:ext uri="{9D8B030D-6E8A-4147-A177-3AD203B41FA5}">
                      <a16:colId xmlns:a16="http://schemas.microsoft.com/office/drawing/2014/main" val="2213371487"/>
                    </a:ext>
                  </a:extLst>
                </a:gridCol>
                <a:gridCol w="438426">
                  <a:extLst>
                    <a:ext uri="{9D8B030D-6E8A-4147-A177-3AD203B41FA5}">
                      <a16:colId xmlns:a16="http://schemas.microsoft.com/office/drawing/2014/main" val="2020929385"/>
                    </a:ext>
                  </a:extLst>
                </a:gridCol>
                <a:gridCol w="438426">
                  <a:extLst>
                    <a:ext uri="{9D8B030D-6E8A-4147-A177-3AD203B41FA5}">
                      <a16:colId xmlns:a16="http://schemas.microsoft.com/office/drawing/2014/main" val="585332939"/>
                    </a:ext>
                  </a:extLst>
                </a:gridCol>
                <a:gridCol w="438426">
                  <a:extLst>
                    <a:ext uri="{9D8B030D-6E8A-4147-A177-3AD203B41FA5}">
                      <a16:colId xmlns:a16="http://schemas.microsoft.com/office/drawing/2014/main" val="3397805044"/>
                    </a:ext>
                  </a:extLst>
                </a:gridCol>
                <a:gridCol w="438426">
                  <a:extLst>
                    <a:ext uri="{9D8B030D-6E8A-4147-A177-3AD203B41FA5}">
                      <a16:colId xmlns:a16="http://schemas.microsoft.com/office/drawing/2014/main" val="1320874393"/>
                    </a:ext>
                  </a:extLst>
                </a:gridCol>
                <a:gridCol w="438426">
                  <a:extLst>
                    <a:ext uri="{9D8B030D-6E8A-4147-A177-3AD203B41FA5}">
                      <a16:colId xmlns:a16="http://schemas.microsoft.com/office/drawing/2014/main" val="1349701963"/>
                    </a:ext>
                  </a:extLst>
                </a:gridCol>
                <a:gridCol w="438426">
                  <a:extLst>
                    <a:ext uri="{9D8B030D-6E8A-4147-A177-3AD203B41FA5}">
                      <a16:colId xmlns:a16="http://schemas.microsoft.com/office/drawing/2014/main" val="3809265859"/>
                    </a:ext>
                  </a:extLst>
                </a:gridCol>
                <a:gridCol w="457488">
                  <a:extLst>
                    <a:ext uri="{9D8B030D-6E8A-4147-A177-3AD203B41FA5}">
                      <a16:colId xmlns:a16="http://schemas.microsoft.com/office/drawing/2014/main" val="3748464280"/>
                    </a:ext>
                  </a:extLst>
                </a:gridCol>
                <a:gridCol w="457488">
                  <a:extLst>
                    <a:ext uri="{9D8B030D-6E8A-4147-A177-3AD203B41FA5}">
                      <a16:colId xmlns:a16="http://schemas.microsoft.com/office/drawing/2014/main" val="2775558554"/>
                    </a:ext>
                  </a:extLst>
                </a:gridCol>
                <a:gridCol w="438426">
                  <a:extLst>
                    <a:ext uri="{9D8B030D-6E8A-4147-A177-3AD203B41FA5}">
                      <a16:colId xmlns:a16="http://schemas.microsoft.com/office/drawing/2014/main" val="105941311"/>
                    </a:ext>
                  </a:extLst>
                </a:gridCol>
                <a:gridCol w="438426">
                  <a:extLst>
                    <a:ext uri="{9D8B030D-6E8A-4147-A177-3AD203B41FA5}">
                      <a16:colId xmlns:a16="http://schemas.microsoft.com/office/drawing/2014/main" val="1124973610"/>
                    </a:ext>
                  </a:extLst>
                </a:gridCol>
                <a:gridCol w="438426">
                  <a:extLst>
                    <a:ext uri="{9D8B030D-6E8A-4147-A177-3AD203B41FA5}">
                      <a16:colId xmlns:a16="http://schemas.microsoft.com/office/drawing/2014/main" val="517063397"/>
                    </a:ext>
                  </a:extLst>
                </a:gridCol>
                <a:gridCol w="438426">
                  <a:extLst>
                    <a:ext uri="{9D8B030D-6E8A-4147-A177-3AD203B41FA5}">
                      <a16:colId xmlns:a16="http://schemas.microsoft.com/office/drawing/2014/main" val="3244994815"/>
                    </a:ext>
                  </a:extLst>
                </a:gridCol>
                <a:gridCol w="438426">
                  <a:extLst>
                    <a:ext uri="{9D8B030D-6E8A-4147-A177-3AD203B41FA5}">
                      <a16:colId xmlns:a16="http://schemas.microsoft.com/office/drawing/2014/main" val="3273539050"/>
                    </a:ext>
                  </a:extLst>
                </a:gridCol>
                <a:gridCol w="438426">
                  <a:extLst>
                    <a:ext uri="{9D8B030D-6E8A-4147-A177-3AD203B41FA5}">
                      <a16:colId xmlns:a16="http://schemas.microsoft.com/office/drawing/2014/main" val="99942223"/>
                    </a:ext>
                  </a:extLst>
                </a:gridCol>
                <a:gridCol w="438426">
                  <a:extLst>
                    <a:ext uri="{9D8B030D-6E8A-4147-A177-3AD203B41FA5}">
                      <a16:colId xmlns:a16="http://schemas.microsoft.com/office/drawing/2014/main" val="4265755336"/>
                    </a:ext>
                  </a:extLst>
                </a:gridCol>
                <a:gridCol w="457488">
                  <a:extLst>
                    <a:ext uri="{9D8B030D-6E8A-4147-A177-3AD203B41FA5}">
                      <a16:colId xmlns:a16="http://schemas.microsoft.com/office/drawing/2014/main" val="3955917885"/>
                    </a:ext>
                  </a:extLst>
                </a:gridCol>
              </a:tblGrid>
              <a:tr h="142965">
                <a:tc>
                  <a:txBody>
                    <a:bodyPr/>
                    <a:lstStyle/>
                    <a:p>
                      <a:pPr algn="r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Weight 1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Bias 1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Weight 2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Bias 2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Weight 3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Bias 3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41698562"/>
                  </a:ext>
                </a:extLst>
              </a:tr>
              <a:tr h="142965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Out 1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Out 2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Out 3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yhat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Error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MSE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8266977"/>
                  </a:ext>
                </a:extLst>
              </a:tr>
              <a:tr h="138200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-8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-8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-8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26.66667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8470416"/>
                  </a:ext>
                </a:extLst>
              </a:tr>
              <a:tr h="138200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-6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-6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-6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3960638"/>
                  </a:ext>
                </a:extLst>
              </a:tr>
              <a:tr h="138200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76198495"/>
                  </a:ext>
                </a:extLst>
              </a:tr>
              <a:tr h="138200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5593809"/>
                  </a:ext>
                </a:extLst>
              </a:tr>
              <a:tr h="138200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00955516"/>
                  </a:ext>
                </a:extLst>
              </a:tr>
              <a:tr h="138200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57143848"/>
                  </a:ext>
                </a:extLst>
              </a:tr>
              <a:tr h="138200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4355034"/>
                  </a:ext>
                </a:extLst>
              </a:tr>
              <a:tr h="138200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-6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-6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1826063"/>
                  </a:ext>
                </a:extLst>
              </a:tr>
              <a:tr h="138200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-8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-8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2815237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17EC96FE-533F-7629-C4C5-B7F742818D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3023" y="2617382"/>
            <a:ext cx="4608975" cy="27678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819487F-4578-52C4-750C-67EAFF907F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3023" y="2617382"/>
            <a:ext cx="4572396" cy="2804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134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BA3AD7-D571-D9F2-FA9F-1D105D261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 Action: Non-Linear Functions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DBBAC4F3-6B1E-A65F-ED8C-ED2348011234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2" y="3179719"/>
          <a:ext cx="7558083" cy="1643149"/>
        </p:xfrm>
        <a:graphic>
          <a:graphicData uri="http://schemas.openxmlformats.org/drawingml/2006/table">
            <a:tbl>
              <a:tblPr/>
              <a:tblGrid>
                <a:gridCol w="486081">
                  <a:extLst>
                    <a:ext uri="{9D8B030D-6E8A-4147-A177-3AD203B41FA5}">
                      <a16:colId xmlns:a16="http://schemas.microsoft.com/office/drawing/2014/main" val="1028605785"/>
                    </a:ext>
                  </a:extLst>
                </a:gridCol>
                <a:gridCol w="438426">
                  <a:extLst>
                    <a:ext uri="{9D8B030D-6E8A-4147-A177-3AD203B41FA5}">
                      <a16:colId xmlns:a16="http://schemas.microsoft.com/office/drawing/2014/main" val="1537087305"/>
                    </a:ext>
                  </a:extLst>
                </a:gridCol>
                <a:gridCol w="438426">
                  <a:extLst>
                    <a:ext uri="{9D8B030D-6E8A-4147-A177-3AD203B41FA5}">
                      <a16:colId xmlns:a16="http://schemas.microsoft.com/office/drawing/2014/main" val="1752921349"/>
                    </a:ext>
                  </a:extLst>
                </a:gridCol>
                <a:gridCol w="438426">
                  <a:extLst>
                    <a:ext uri="{9D8B030D-6E8A-4147-A177-3AD203B41FA5}">
                      <a16:colId xmlns:a16="http://schemas.microsoft.com/office/drawing/2014/main" val="920670781"/>
                    </a:ext>
                  </a:extLst>
                </a:gridCol>
                <a:gridCol w="438426">
                  <a:extLst>
                    <a:ext uri="{9D8B030D-6E8A-4147-A177-3AD203B41FA5}">
                      <a16:colId xmlns:a16="http://schemas.microsoft.com/office/drawing/2014/main" val="1290211656"/>
                    </a:ext>
                  </a:extLst>
                </a:gridCol>
                <a:gridCol w="438426">
                  <a:extLst>
                    <a:ext uri="{9D8B030D-6E8A-4147-A177-3AD203B41FA5}">
                      <a16:colId xmlns:a16="http://schemas.microsoft.com/office/drawing/2014/main" val="1478900387"/>
                    </a:ext>
                  </a:extLst>
                </a:gridCol>
                <a:gridCol w="438426">
                  <a:extLst>
                    <a:ext uri="{9D8B030D-6E8A-4147-A177-3AD203B41FA5}">
                      <a16:colId xmlns:a16="http://schemas.microsoft.com/office/drawing/2014/main" val="2312972025"/>
                    </a:ext>
                  </a:extLst>
                </a:gridCol>
                <a:gridCol w="457488">
                  <a:extLst>
                    <a:ext uri="{9D8B030D-6E8A-4147-A177-3AD203B41FA5}">
                      <a16:colId xmlns:a16="http://schemas.microsoft.com/office/drawing/2014/main" val="316979250"/>
                    </a:ext>
                  </a:extLst>
                </a:gridCol>
                <a:gridCol w="457488">
                  <a:extLst>
                    <a:ext uri="{9D8B030D-6E8A-4147-A177-3AD203B41FA5}">
                      <a16:colId xmlns:a16="http://schemas.microsoft.com/office/drawing/2014/main" val="1975939210"/>
                    </a:ext>
                  </a:extLst>
                </a:gridCol>
                <a:gridCol w="438426">
                  <a:extLst>
                    <a:ext uri="{9D8B030D-6E8A-4147-A177-3AD203B41FA5}">
                      <a16:colId xmlns:a16="http://schemas.microsoft.com/office/drawing/2014/main" val="2394731625"/>
                    </a:ext>
                  </a:extLst>
                </a:gridCol>
                <a:gridCol w="438426">
                  <a:extLst>
                    <a:ext uri="{9D8B030D-6E8A-4147-A177-3AD203B41FA5}">
                      <a16:colId xmlns:a16="http://schemas.microsoft.com/office/drawing/2014/main" val="839748069"/>
                    </a:ext>
                  </a:extLst>
                </a:gridCol>
                <a:gridCol w="438426">
                  <a:extLst>
                    <a:ext uri="{9D8B030D-6E8A-4147-A177-3AD203B41FA5}">
                      <a16:colId xmlns:a16="http://schemas.microsoft.com/office/drawing/2014/main" val="1628614505"/>
                    </a:ext>
                  </a:extLst>
                </a:gridCol>
                <a:gridCol w="438426">
                  <a:extLst>
                    <a:ext uri="{9D8B030D-6E8A-4147-A177-3AD203B41FA5}">
                      <a16:colId xmlns:a16="http://schemas.microsoft.com/office/drawing/2014/main" val="1987088828"/>
                    </a:ext>
                  </a:extLst>
                </a:gridCol>
                <a:gridCol w="438426">
                  <a:extLst>
                    <a:ext uri="{9D8B030D-6E8A-4147-A177-3AD203B41FA5}">
                      <a16:colId xmlns:a16="http://schemas.microsoft.com/office/drawing/2014/main" val="3493669556"/>
                    </a:ext>
                  </a:extLst>
                </a:gridCol>
                <a:gridCol w="438426">
                  <a:extLst>
                    <a:ext uri="{9D8B030D-6E8A-4147-A177-3AD203B41FA5}">
                      <a16:colId xmlns:a16="http://schemas.microsoft.com/office/drawing/2014/main" val="386796412"/>
                    </a:ext>
                  </a:extLst>
                </a:gridCol>
                <a:gridCol w="438426">
                  <a:extLst>
                    <a:ext uri="{9D8B030D-6E8A-4147-A177-3AD203B41FA5}">
                      <a16:colId xmlns:a16="http://schemas.microsoft.com/office/drawing/2014/main" val="3220060715"/>
                    </a:ext>
                  </a:extLst>
                </a:gridCol>
                <a:gridCol w="457488">
                  <a:extLst>
                    <a:ext uri="{9D8B030D-6E8A-4147-A177-3AD203B41FA5}">
                      <a16:colId xmlns:a16="http://schemas.microsoft.com/office/drawing/2014/main" val="1040229173"/>
                    </a:ext>
                  </a:extLst>
                </a:gridCol>
              </a:tblGrid>
              <a:tr h="142965">
                <a:tc>
                  <a:txBody>
                    <a:bodyPr/>
                    <a:lstStyle/>
                    <a:p>
                      <a:pPr algn="r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Weight 1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Bias 1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Weight 2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Bias 2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Weight 3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Bias 3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4310529"/>
                  </a:ext>
                </a:extLst>
              </a:tr>
              <a:tr h="256384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Out 1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Out 2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Max(0, V1)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Max(0, V2)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Out 3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yhat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Error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MSE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1926384"/>
                  </a:ext>
                </a:extLst>
              </a:tr>
              <a:tr h="138200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-8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-8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5606276"/>
                  </a:ext>
                </a:extLst>
              </a:tr>
              <a:tr h="138200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-6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-6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189269"/>
                  </a:ext>
                </a:extLst>
              </a:tr>
              <a:tr h="138200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8097967"/>
                  </a:ext>
                </a:extLst>
              </a:tr>
              <a:tr h="138200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0558320"/>
                  </a:ext>
                </a:extLst>
              </a:tr>
              <a:tr h="138200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5255289"/>
                  </a:ext>
                </a:extLst>
              </a:tr>
              <a:tr h="138200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0504972"/>
                  </a:ext>
                </a:extLst>
              </a:tr>
              <a:tr h="138200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3476381"/>
                  </a:ext>
                </a:extLst>
              </a:tr>
              <a:tr h="138200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-6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6364543"/>
                  </a:ext>
                </a:extLst>
              </a:tr>
              <a:tr h="138200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-8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0821229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FBD47C89-1A98-9E5E-060E-340E7485D1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6928" y="2626526"/>
            <a:ext cx="4615072" cy="2749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0094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01BEC90-AFE7-FF10-8357-11E4B825D4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676400" y="-15311946"/>
            <a:ext cx="13868400" cy="28997564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D05BACB-5021-470D-03DC-CEC2398A3B6A}"/>
              </a:ext>
            </a:extLst>
          </p:cNvPr>
          <p:cNvSpPr/>
          <p:nvPr/>
        </p:nvSpPr>
        <p:spPr>
          <a:xfrm>
            <a:off x="-25072" y="-22225"/>
            <a:ext cx="12191999" cy="6857999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4526EA51-FA9D-1A3F-DDEB-9745945B37E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Intuition 1</a:t>
            </a:r>
            <a:br>
              <a:rPr lang="en-US" b="1" dirty="0"/>
            </a:br>
            <a:r>
              <a:rPr lang="en-US" b="1" dirty="0"/>
              <a:t>In action</a:t>
            </a:r>
            <a:br>
              <a:rPr lang="en-US" b="1" dirty="0"/>
            </a:br>
            <a:r>
              <a:rPr lang="en-US" b="1" i="1" dirty="0"/>
              <a:t>Intuition 2</a:t>
            </a:r>
          </a:p>
        </p:txBody>
      </p:sp>
    </p:spTree>
    <p:extLst>
      <p:ext uri="{BB962C8B-B14F-4D97-AF65-F5344CB8AC3E}">
        <p14:creationId xmlns:p14="http://schemas.microsoft.com/office/powerpoint/2010/main" val="25162362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E6BC02-E959-A4BA-908A-62EFC7F26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Intuition: Network Capacity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88B884-DF6D-D2F0-0CA9-C4CBFEEA76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A graph with a blue line&#10;&#10;Description automatically generated">
            <a:extLst>
              <a:ext uri="{FF2B5EF4-FFF2-40B4-BE49-F238E27FC236}">
                <a16:creationId xmlns:a16="http://schemas.microsoft.com/office/drawing/2014/main" id="{D5858679-529E-3821-4F34-1CB3A456CC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25625"/>
            <a:ext cx="10515600" cy="415819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C8EE77-89AA-6D94-4AFD-1465EF226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12EAF-2CC4-475C-A610-1D4728591D81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E468148-E37B-A280-AA19-686C7AA9B16D}"/>
              </a:ext>
            </a:extLst>
          </p:cNvPr>
          <p:cNvSpPr/>
          <p:nvPr/>
        </p:nvSpPr>
        <p:spPr>
          <a:xfrm>
            <a:off x="10323871" y="2320413"/>
            <a:ext cx="914400" cy="9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01530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4" descr="A graph showing the different types of graphs&#10;&#10;Description automatically generated with medium confidence">
            <a:extLst>
              <a:ext uri="{FF2B5EF4-FFF2-40B4-BE49-F238E27FC236}">
                <a16:creationId xmlns:a16="http://schemas.microsoft.com/office/drawing/2014/main" id="{B770CF4C-9731-3FF8-0D50-97D310E591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057"/>
            <a:ext cx="10515600" cy="38864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A58F92D-8375-AD02-5452-1C78C28E3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Linear: Okay Fit</a:t>
            </a:r>
          </a:p>
        </p:txBody>
      </p:sp>
      <p:pic>
        <p:nvPicPr>
          <p:cNvPr id="7" name="Picture 6" descr="A graph of a graph&#10;&#10;Description automatically generated">
            <a:extLst>
              <a:ext uri="{FF2B5EF4-FFF2-40B4-BE49-F238E27FC236}">
                <a16:creationId xmlns:a16="http://schemas.microsoft.com/office/drawing/2014/main" id="{3D5CDE18-B9DE-C36C-86D6-25344EC233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3360" y="0"/>
            <a:ext cx="6898640" cy="272793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E3252F4-8F02-5905-33FB-3A08BA851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12EAF-2CC4-475C-A610-1D4728591D81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86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5B8F8-FA8D-7ADD-57D0-BBE3CD49A2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Nonlinear: Better Fit</a:t>
            </a:r>
          </a:p>
        </p:txBody>
      </p:sp>
      <p:pic>
        <p:nvPicPr>
          <p:cNvPr id="10" name="Content Placeholder 9" descr="A graph showing a line of a wave&#10;&#10;Description automatically generated with medium confidence">
            <a:extLst>
              <a:ext uri="{FF2B5EF4-FFF2-40B4-BE49-F238E27FC236}">
                <a16:creationId xmlns:a16="http://schemas.microsoft.com/office/drawing/2014/main" id="{AEB67D7D-F987-4311-D39C-0D73F131BD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72332"/>
            <a:ext cx="10515600" cy="3886474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98EC8E-405E-FC5A-275C-E8B4C4084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12EAF-2CC4-475C-A610-1D4728591D81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65413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823B52-B91B-9FDA-D5BE-F0EDB67B2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More Units: Better Fit</a:t>
            </a:r>
          </a:p>
        </p:txBody>
      </p:sp>
      <p:pic>
        <p:nvPicPr>
          <p:cNvPr id="5" name="Content Placeholder 4" descr="A graph showing a line and a red line&#10;&#10;Description automatically generated with medium confidence">
            <a:extLst>
              <a:ext uri="{FF2B5EF4-FFF2-40B4-BE49-F238E27FC236}">
                <a16:creationId xmlns:a16="http://schemas.microsoft.com/office/drawing/2014/main" id="{B369F027-126C-0143-85C6-BDBCCC604F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057"/>
            <a:ext cx="10515600" cy="3886474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6C36DC1-325B-E22F-D6EA-0C00C82DE5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12EAF-2CC4-475C-A610-1D4728591D81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60517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5B8F8-FA8D-7ADD-57D0-BBE3CD49A2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More Units &amp; Layers: Better Fit (Sometimes)</a:t>
            </a:r>
            <a:endParaRPr lang="en-US" b="1" dirty="0">
              <a:solidFill>
                <a:srgbClr val="C00000"/>
              </a:solidFill>
            </a:endParaRPr>
          </a:p>
        </p:txBody>
      </p:sp>
      <p:pic>
        <p:nvPicPr>
          <p:cNvPr id="9" name="Content Placeholder 8" descr="A graph showing a red and blue line&#10;&#10;Description automatically generated">
            <a:extLst>
              <a:ext uri="{FF2B5EF4-FFF2-40B4-BE49-F238E27FC236}">
                <a16:creationId xmlns:a16="http://schemas.microsoft.com/office/drawing/2014/main" id="{DF395D54-BB29-CD97-23B8-28CCDA15AB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48532"/>
            <a:ext cx="10515600" cy="3886474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51C95B1-6C46-7DC0-D8D7-A141EE9DE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12EAF-2CC4-475C-A610-1D4728591D81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05839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01BEC90-AFE7-FF10-8357-11E4B825D4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676400" y="-15311946"/>
            <a:ext cx="13868400" cy="28997564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D05BACB-5021-470D-03DC-CEC2398A3B6A}"/>
              </a:ext>
            </a:extLst>
          </p:cNvPr>
          <p:cNvSpPr/>
          <p:nvPr/>
        </p:nvSpPr>
        <p:spPr>
          <a:xfrm>
            <a:off x="-25072" y="-22225"/>
            <a:ext cx="12191999" cy="6857999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4526EA51-FA9D-1A3F-DDEB-9745945B37E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Material for Next week</a:t>
            </a:r>
          </a:p>
        </p:txBody>
      </p:sp>
    </p:spTree>
    <p:extLst>
      <p:ext uri="{BB962C8B-B14F-4D97-AF65-F5344CB8AC3E}">
        <p14:creationId xmlns:p14="http://schemas.microsoft.com/office/powerpoint/2010/main" val="42653983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283382-47B5-DAD1-CEEA-832C66A6D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Journal Club Introduction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3252078-AD6B-D740-7964-0B18C02B88A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28EA066-816D-9CDA-542A-5592B83F15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Focus on concepts over frameworks </a:t>
            </a:r>
          </a:p>
          <a:p>
            <a:pPr lvl="1"/>
            <a:r>
              <a:rPr lang="en-US" dirty="0"/>
              <a:t>Frameworks change, theory builds</a:t>
            </a:r>
          </a:p>
          <a:p>
            <a:endParaRPr lang="en-US" dirty="0"/>
          </a:p>
          <a:p>
            <a:r>
              <a:rPr lang="en-US" dirty="0"/>
              <a:t>Build from basics </a:t>
            </a:r>
            <a:r>
              <a:rPr lang="en-US" i="1" dirty="0"/>
              <a:t>aiming</a:t>
            </a:r>
            <a:r>
              <a:rPr lang="en-US" dirty="0"/>
              <a:t> towards transformers</a:t>
            </a:r>
            <a:endParaRPr lang="en-US" i="1" dirty="0"/>
          </a:p>
          <a:p>
            <a:r>
              <a:rPr lang="en-US" dirty="0"/>
              <a:t>Notebooks for fast feedback and high accessibility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C8B2932-4685-995F-68C4-53AF526371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3858"/>
            <a:ext cx="5111749" cy="347686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B9C8C19-55A9-31EB-3582-B4349A32FA5D}"/>
              </a:ext>
            </a:extLst>
          </p:cNvPr>
          <p:cNvSpPr txBox="1"/>
          <p:nvPr/>
        </p:nvSpPr>
        <p:spPr>
          <a:xfrm>
            <a:off x="0" y="6391656"/>
            <a:ext cx="471170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hlinkClick r:id="rId3"/>
              </a:rPr>
              <a:t>https://miguelgfierro.com/blog/2022/an-analysis-of-the-adoption-of-top-deep-learning-frameworks/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1399654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91E9779-4453-2531-AFAD-F3D5F25B4A7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Placeholder 7" descr="abstract image">
            <a:extLst>
              <a:ext uri="{FF2B5EF4-FFF2-40B4-BE49-F238E27FC236}">
                <a16:creationId xmlns:a16="http://schemas.microsoft.com/office/drawing/2014/main" id="{A1003270-D007-76E5-1EBF-34B55E44C7E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parallelogram">
            <a:avLst>
              <a:gd name="adj" fmla="val 0"/>
            </a:avLst>
          </a:prstGeom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3AC1C90-83A3-4C43-12A0-A5954FF27C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816" y="457200"/>
            <a:ext cx="4837176" cy="1993392"/>
          </a:xfrm>
        </p:spPr>
        <p:txBody>
          <a:bodyPr/>
          <a:lstStyle/>
          <a:p>
            <a:r>
              <a:rPr lang="en-US" dirty="0">
                <a:solidFill>
                  <a:srgbClr val="5CA5C1"/>
                </a:solidFill>
              </a:rPr>
              <a:t>agenda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06B755-E2B0-CC2A-9CF1-18693833F3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818" y="2752344"/>
            <a:ext cx="4837174" cy="3136392"/>
          </a:xfrm>
        </p:spPr>
        <p:txBody>
          <a:bodyPr/>
          <a:lstStyle/>
          <a:p>
            <a:pPr marL="742950" indent="-742950">
              <a:buFont typeface="+mj-lt"/>
              <a:buAutoNum type="arabicPeriod"/>
            </a:pPr>
            <a:r>
              <a:rPr lang="en-US" sz="1800" b="1" dirty="0">
                <a:solidFill>
                  <a:schemeClr val="bg1"/>
                </a:solidFill>
              </a:rPr>
              <a:t>Personal Introduction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1800" b="1" dirty="0">
                <a:solidFill>
                  <a:schemeClr val="bg1"/>
                </a:solidFill>
              </a:rPr>
              <a:t>Discussion Questions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1800" b="1" dirty="0">
                <a:solidFill>
                  <a:schemeClr val="bg1"/>
                </a:solidFill>
              </a:rPr>
              <a:t>Overview of Deep learning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1800" b="1" dirty="0">
                <a:solidFill>
                  <a:schemeClr val="bg1"/>
                </a:solidFill>
              </a:rPr>
              <a:t>Material for Next week</a:t>
            </a:r>
          </a:p>
        </p:txBody>
      </p:sp>
    </p:spTree>
    <p:extLst>
      <p:ext uri="{BB962C8B-B14F-4D97-AF65-F5344CB8AC3E}">
        <p14:creationId xmlns:p14="http://schemas.microsoft.com/office/powerpoint/2010/main" val="40816075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646878-7262-19B5-B28F-6233D4F1B2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 Plan: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D148703-CF15-9F7E-C638-61D09FE50BC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B932D8-D26B-61E5-1D89-58DC9FCEB4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2426" y="1753985"/>
            <a:ext cx="6241650" cy="4422371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Back propagation: </a:t>
            </a:r>
            <a:r>
              <a:rPr lang="en-US" dirty="0">
                <a:hlinkClick r:id="rId3"/>
              </a:rPr>
              <a:t>The spelled-out intro to neural networks and backpropagation: building </a:t>
            </a:r>
            <a:r>
              <a:rPr lang="en-US" dirty="0" err="1">
                <a:hlinkClick r:id="rId3"/>
              </a:rPr>
              <a:t>micrograd</a:t>
            </a:r>
            <a:endParaRPr lang="en-US" dirty="0"/>
          </a:p>
          <a:p>
            <a:r>
              <a:rPr lang="en-US" dirty="0"/>
              <a:t>Watch at least to </a:t>
            </a:r>
            <a:r>
              <a:rPr lang="en-US" b="1" dirty="0">
                <a:solidFill>
                  <a:srgbClr val="FF0000"/>
                </a:solidFill>
              </a:rPr>
              <a:t>1h22m</a:t>
            </a:r>
            <a:r>
              <a:rPr lang="en-US" dirty="0"/>
              <a:t>. by next week and the full video by the next meeting.</a:t>
            </a:r>
          </a:p>
          <a:p>
            <a:r>
              <a:rPr lang="en-US" dirty="0"/>
              <a:t>Take notes in your </a:t>
            </a:r>
            <a:r>
              <a:rPr lang="en-US" dirty="0" err="1"/>
              <a:t>Jupyter</a:t>
            </a:r>
            <a:r>
              <a:rPr lang="en-US" dirty="0"/>
              <a:t> notebook, ideally transcribe and run portions of the code. </a:t>
            </a:r>
          </a:p>
          <a:p>
            <a:r>
              <a:rPr lang="en-US" dirty="0"/>
              <a:t>Note what is confusing, what insights you have</a:t>
            </a:r>
          </a:p>
          <a:p>
            <a:endParaRPr lang="en-US" dirty="0"/>
          </a:p>
          <a:p>
            <a:r>
              <a:rPr lang="en-US" dirty="0"/>
              <a:t>You will need: </a:t>
            </a:r>
            <a:r>
              <a:rPr lang="en-US" dirty="0" err="1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numpy</a:t>
            </a:r>
            <a:r>
              <a:rPr lang="en-US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, matplotlib, </a:t>
            </a:r>
            <a:r>
              <a:rPr lang="en-US" dirty="0" err="1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graphviz</a:t>
            </a:r>
            <a:endParaRPr lang="en-US" dirty="0"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pPr lvl="1"/>
            <a:r>
              <a:rPr lang="en-US" i="1" dirty="0"/>
              <a:t>NOTE: if using </a:t>
            </a:r>
            <a:r>
              <a:rPr lang="en-US" i="1" dirty="0" err="1"/>
              <a:t>conda</a:t>
            </a:r>
            <a:r>
              <a:rPr lang="en-US" i="1" dirty="0"/>
              <a:t> on windows `</a:t>
            </a:r>
            <a:r>
              <a:rPr lang="en-US" i="1" dirty="0" err="1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graphviz</a:t>
            </a:r>
            <a:r>
              <a:rPr lang="en-US" i="1" dirty="0"/>
              <a:t>` must be installed with pip! (in a notebook cell run “</a:t>
            </a:r>
            <a:r>
              <a:rPr lang="en-US" i="1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! pip install </a:t>
            </a:r>
            <a:r>
              <a:rPr lang="en-US" i="1" dirty="0" err="1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graphviz</a:t>
            </a:r>
            <a:r>
              <a:rPr lang="en-US" i="1" dirty="0"/>
              <a:t>”)</a:t>
            </a:r>
          </a:p>
          <a:p>
            <a:pPr lvl="1"/>
            <a:r>
              <a:rPr lang="en-US" dirty="0"/>
              <a:t>We can discuss other resources and supplementary material in future sessions.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E03E47-1492-64C1-695B-6FDB7973D43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393" r="11685" b="3559"/>
          <a:stretch/>
        </p:blipFill>
        <p:spPr>
          <a:xfrm>
            <a:off x="18492" y="1452691"/>
            <a:ext cx="4269346" cy="5405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5753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A6A362-E407-4377-B7BE-C93A4604C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An Insufficient introduction to Python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EF2742-1669-A129-F453-D35F240C0B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Objects</a:t>
            </a:r>
          </a:p>
          <a:p>
            <a:r>
              <a:rPr lang="en-US" dirty="0"/>
              <a:t>Python bundles data and methods together into objects. </a:t>
            </a:r>
          </a:p>
          <a:p>
            <a:r>
              <a:rPr lang="en-US" dirty="0"/>
              <a:t>The definition for an object uses the keyword “</a:t>
            </a:r>
            <a:r>
              <a:rPr lang="en-US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class</a:t>
            </a:r>
            <a:r>
              <a:rPr lang="en-US" dirty="0"/>
              <a:t>” whereas the definition of a function uses “</a:t>
            </a:r>
            <a:r>
              <a:rPr lang="en-US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def</a:t>
            </a:r>
            <a:r>
              <a:rPr lang="en-US" dirty="0"/>
              <a:t>”</a:t>
            </a:r>
          </a:p>
          <a:p>
            <a:r>
              <a:rPr lang="en-US" dirty="0"/>
              <a:t>Attributes and methods of an object are accessed with a “.”</a:t>
            </a:r>
          </a:p>
          <a:p>
            <a:r>
              <a:rPr lang="en-US" dirty="0" err="1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myData.shape</a:t>
            </a:r>
            <a:r>
              <a:rPr lang="en-US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# attribute</a:t>
            </a:r>
          </a:p>
          <a:p>
            <a:r>
              <a:rPr lang="en-US" dirty="0" err="1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myData.mean</a:t>
            </a:r>
            <a:r>
              <a:rPr lang="en-US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() # method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Underscores</a:t>
            </a:r>
          </a:p>
          <a:p>
            <a:r>
              <a:rPr lang="en-US" dirty="0"/>
              <a:t>Some methods or begin with two underscores (“dunder” e.g. </a:t>
            </a:r>
            <a:r>
              <a:rPr lang="en-US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__</a:t>
            </a:r>
            <a:r>
              <a:rPr lang="en-US" dirty="0" err="1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init</a:t>
            </a:r>
            <a:r>
              <a:rPr lang="en-US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__</a:t>
            </a:r>
            <a:r>
              <a:rPr lang="en-US" dirty="0"/>
              <a:t>). These are special methods that python uses. </a:t>
            </a:r>
          </a:p>
          <a:p>
            <a:r>
              <a:rPr lang="en-US" dirty="0"/>
              <a:t>Some methods begin with </a:t>
            </a:r>
            <a:r>
              <a:rPr lang="en-US" i="1" dirty="0"/>
              <a:t>one </a:t>
            </a:r>
            <a:r>
              <a:rPr lang="en-US" dirty="0"/>
              <a:t>underscore. By convention these are not meant to be used outside of a class. (Think personal notes vs public communication)</a:t>
            </a:r>
          </a:p>
        </p:txBody>
      </p:sp>
    </p:spTree>
    <p:extLst>
      <p:ext uri="{BB962C8B-B14F-4D97-AF65-F5344CB8AC3E}">
        <p14:creationId xmlns:p14="http://schemas.microsoft.com/office/powerpoint/2010/main" val="29123607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7200-0911-45A1-A5C4-C2789ACD2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Getting </a:t>
            </a:r>
            <a:br>
              <a:rPr lang="en-US" dirty="0"/>
            </a:br>
            <a:r>
              <a:rPr lang="en-US" dirty="0"/>
              <a:t>help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398DD5C-7C6C-4BAC-BBB9-E7ACA8FD05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6776" y="4423632"/>
            <a:ext cx="3715628" cy="1094943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86F64A1C-2B2F-4A13-A485-8E9F82DF2A6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0255"/>
          <a:stretch/>
        </p:blipFill>
        <p:spPr>
          <a:xfrm>
            <a:off x="4541448" y="5762412"/>
            <a:ext cx="3715630" cy="833650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892532EF-C14D-4B9C-AAE7-49D320B6A767}"/>
              </a:ext>
            </a:extLst>
          </p:cNvPr>
          <p:cNvGrpSpPr/>
          <p:nvPr/>
        </p:nvGrpSpPr>
        <p:grpSpPr>
          <a:xfrm>
            <a:off x="4538909" y="261938"/>
            <a:ext cx="3715629" cy="2182990"/>
            <a:chOff x="17252808" y="1879599"/>
            <a:chExt cx="6808407" cy="4000046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90870168-B760-448C-9E5D-4E97D404BAF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73016"/>
            <a:stretch/>
          </p:blipFill>
          <p:spPr>
            <a:xfrm>
              <a:off x="17252808" y="1879599"/>
              <a:ext cx="6808407" cy="1850572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CD019BEE-39D6-40B4-8EA1-453D3D2B3FD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68657"/>
            <a:stretch/>
          </p:blipFill>
          <p:spPr>
            <a:xfrm>
              <a:off x="17252808" y="3730171"/>
              <a:ext cx="6808407" cy="2149474"/>
            </a:xfrm>
            <a:prstGeom prst="rect">
              <a:avLst/>
            </a:prstGeom>
          </p:spPr>
        </p:pic>
      </p:grpSp>
      <p:sp>
        <p:nvSpPr>
          <p:cNvPr id="37" name="Content Placeholder 36">
            <a:extLst>
              <a:ext uri="{FF2B5EF4-FFF2-40B4-BE49-F238E27FC236}">
                <a16:creationId xmlns:a16="http://schemas.microsoft.com/office/drawing/2014/main" id="{8B42D6B1-1D50-418F-8EE0-DD2483E692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636000" cy="4351338"/>
          </a:xfrm>
        </p:spPr>
        <p:txBody>
          <a:bodyPr/>
          <a:lstStyle/>
          <a:p>
            <a:r>
              <a:rPr lang="en-US" dirty="0"/>
              <a:t>Tutorials</a:t>
            </a:r>
          </a:p>
          <a:p>
            <a:pPr lvl="1"/>
            <a:r>
              <a:rPr lang="en-US" dirty="0">
                <a:hlinkClick r:id="rId5"/>
              </a:rPr>
              <a:t>Learn X in Y minutes</a:t>
            </a:r>
            <a:endParaRPr lang="en-US" dirty="0"/>
          </a:p>
          <a:p>
            <a:pPr lvl="1"/>
            <a:r>
              <a:rPr lang="en-US" dirty="0">
                <a:hlinkClick r:id="rId6"/>
              </a:rPr>
              <a:t>Automate the Boring Stuff</a:t>
            </a:r>
            <a:endParaRPr lang="en-US" dirty="0"/>
          </a:p>
          <a:p>
            <a:pPr lvl="1"/>
            <a:r>
              <a:rPr lang="en-US" dirty="0">
                <a:hlinkClick r:id="rId7"/>
              </a:rPr>
              <a:t>Software Carpentry</a:t>
            </a:r>
            <a:endParaRPr lang="en-US" dirty="0"/>
          </a:p>
          <a:p>
            <a:pPr lvl="1"/>
            <a:r>
              <a:rPr lang="en-US" dirty="0">
                <a:hlinkClick r:id="rId8"/>
              </a:rPr>
              <a:t>Data Carpentry</a:t>
            </a:r>
            <a:endParaRPr lang="en-US" dirty="0"/>
          </a:p>
          <a:p>
            <a:pPr lvl="1"/>
            <a:r>
              <a:rPr lang="en-US" dirty="0">
                <a:hlinkClick r:id="rId9"/>
              </a:rPr>
              <a:t>Official Tutorial</a:t>
            </a:r>
            <a:endParaRPr lang="en-US" dirty="0"/>
          </a:p>
          <a:p>
            <a:r>
              <a:rPr lang="en-US" dirty="0"/>
              <a:t>Specific Questions</a:t>
            </a:r>
          </a:p>
          <a:p>
            <a:pPr lvl="1"/>
            <a:r>
              <a:rPr lang="en-US" dirty="0">
                <a:hlinkClick r:id="rId10" action="ppaction://hlinkfile"/>
              </a:rPr>
              <a:t>Stack Overflow</a:t>
            </a:r>
            <a:endParaRPr lang="en-US" dirty="0"/>
          </a:p>
          <a:p>
            <a:pPr lvl="1"/>
            <a:r>
              <a:rPr lang="en-US" dirty="0"/>
              <a:t>Lab members!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2C639375-1B72-4A6B-B9C3-963434724E5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38906" y="3921731"/>
            <a:ext cx="3715632" cy="442263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1AEE72D6-94B4-4619-8C22-80BB3005163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376775" y="261937"/>
            <a:ext cx="3715629" cy="3503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077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11" descr="A close up of dots&#10;">
            <a:extLst>
              <a:ext uri="{FF2B5EF4-FFF2-40B4-BE49-F238E27FC236}">
                <a16:creationId xmlns:a16="http://schemas.microsoft.com/office/drawing/2014/main" id="{030E03B4-DAB0-F43D-4B1C-C54F75E621A1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4AB1CD4B-2C7F-1593-8E69-B7450F3DCA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437" y="400485"/>
            <a:ext cx="9467127" cy="2527911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6613063-168A-02B8-4326-BB842F3B83E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62075" y="3738622"/>
            <a:ext cx="9467850" cy="2527911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44722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01BEC90-AFE7-FF10-8357-11E4B825D4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676400" y="-15311946"/>
            <a:ext cx="13868400" cy="28997564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D05BACB-5021-470D-03DC-CEC2398A3B6A}"/>
              </a:ext>
            </a:extLst>
          </p:cNvPr>
          <p:cNvSpPr/>
          <p:nvPr/>
        </p:nvSpPr>
        <p:spPr>
          <a:xfrm>
            <a:off x="-25072" y="-22225"/>
            <a:ext cx="12191999" cy="6857999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4526EA51-FA9D-1A3F-DDEB-9745945B37E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Personal Introduction</a:t>
            </a:r>
          </a:p>
        </p:txBody>
      </p:sp>
    </p:spTree>
    <p:extLst>
      <p:ext uri="{BB962C8B-B14F-4D97-AF65-F5344CB8AC3E}">
        <p14:creationId xmlns:p14="http://schemas.microsoft.com/office/powerpoint/2010/main" val="37967586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15B0F8-A33E-DB78-B772-54E2F6F258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Personal Introduction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A4EEED-8875-C670-07B6-4BEE11D427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Molecular Neurophysiologist ➔ Research Geneticist</a:t>
            </a:r>
          </a:p>
          <a:p>
            <a:r>
              <a:rPr lang="en-US" dirty="0"/>
              <a:t>Trait Prediction Using Genomic and Environmental Data</a:t>
            </a:r>
          </a:p>
          <a:p>
            <a:r>
              <a:rPr lang="en-US" dirty="0"/>
              <a:t>Model interpretability</a:t>
            </a:r>
          </a:p>
          <a:p>
            <a:r>
              <a:rPr lang="en-US" dirty="0"/>
              <a:t> Software Carpentries Instructor</a:t>
            </a:r>
          </a:p>
          <a:p>
            <a:endParaRPr lang="en-US" dirty="0"/>
          </a:p>
          <a:p>
            <a:endParaRPr lang="en-US" dirty="0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CBF28901-68FB-A876-3F63-6A7C6962474E}"/>
              </a:ext>
            </a:extLst>
          </p:cNvPr>
          <p:cNvGrpSpPr/>
          <p:nvPr/>
        </p:nvGrpSpPr>
        <p:grpSpPr>
          <a:xfrm>
            <a:off x="1382647" y="1248218"/>
            <a:ext cx="3859778" cy="2300859"/>
            <a:chOff x="10723717" y="-6775449"/>
            <a:chExt cx="5584117" cy="3328757"/>
          </a:xfrm>
        </p:grpSpPr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C2EC8915-FD73-6BC4-D740-05AF2AB6DE2A}"/>
                </a:ext>
              </a:extLst>
            </p:cNvPr>
            <p:cNvGrpSpPr/>
            <p:nvPr/>
          </p:nvGrpSpPr>
          <p:grpSpPr>
            <a:xfrm>
              <a:off x="12741277" y="-6775449"/>
              <a:ext cx="3566557" cy="3328757"/>
              <a:chOff x="13150852" y="-6775450"/>
              <a:chExt cx="3845423" cy="3589030"/>
            </a:xfrm>
          </p:grpSpPr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E690DC43-BBE4-1E1B-6CE4-FB68DDC3F5DC}"/>
                  </a:ext>
                </a:extLst>
              </p:cNvPr>
              <p:cNvGrpSpPr/>
              <p:nvPr/>
            </p:nvGrpSpPr>
            <p:grpSpPr>
              <a:xfrm>
                <a:off x="13150852" y="-6775450"/>
                <a:ext cx="3845423" cy="1755630"/>
                <a:chOff x="-8143103" y="-11433274"/>
                <a:chExt cx="3845423" cy="1755630"/>
              </a:xfrm>
            </p:grpSpPr>
            <p:pic>
              <p:nvPicPr>
                <p:cNvPr id="10" name="Picture 9">
                  <a:extLst>
                    <a:ext uri="{FF2B5EF4-FFF2-40B4-BE49-F238E27FC236}">
                      <a16:creationId xmlns:a16="http://schemas.microsoft.com/office/drawing/2014/main" id="{17EBF027-E968-B4C4-0B60-C204082F775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b="92909"/>
                <a:stretch/>
              </p:blipFill>
              <p:spPr>
                <a:xfrm>
                  <a:off x="-8143103" y="-11433274"/>
                  <a:ext cx="3371850" cy="1298430"/>
                </a:xfrm>
                <a:prstGeom prst="rect">
                  <a:avLst/>
                </a:prstGeom>
              </p:spPr>
            </p:pic>
            <p:pic>
              <p:nvPicPr>
                <p:cNvPr id="12" name="Picture 11">
                  <a:extLst>
                    <a:ext uri="{FF2B5EF4-FFF2-40B4-BE49-F238E27FC236}">
                      <a16:creationId xmlns:a16="http://schemas.microsoft.com/office/drawing/2014/main" id="{3CC163FB-DC43-F1CB-3F31-729C1FBD6F5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b="46958"/>
                <a:stretch/>
              </p:blipFill>
              <p:spPr>
                <a:xfrm>
                  <a:off x="-6173333" y="-10399919"/>
                  <a:ext cx="1875653" cy="722275"/>
                </a:xfrm>
                <a:prstGeom prst="rect">
                  <a:avLst/>
                </a:prstGeom>
              </p:spPr>
            </p:pic>
          </p:grp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42FDAC12-79C5-C1E5-1446-4AF34EBEE281}"/>
                  </a:ext>
                </a:extLst>
              </p:cNvPr>
              <p:cNvGrpSpPr/>
              <p:nvPr/>
            </p:nvGrpSpPr>
            <p:grpSpPr>
              <a:xfrm>
                <a:off x="13150852" y="-4942050"/>
                <a:ext cx="3845423" cy="1755630"/>
                <a:chOff x="-8143103" y="-9525244"/>
                <a:chExt cx="3845423" cy="1755630"/>
              </a:xfrm>
            </p:grpSpPr>
            <p:pic>
              <p:nvPicPr>
                <p:cNvPr id="8" name="Picture 7">
                  <a:extLst>
                    <a:ext uri="{FF2B5EF4-FFF2-40B4-BE49-F238E27FC236}">
                      <a16:creationId xmlns:a16="http://schemas.microsoft.com/office/drawing/2014/main" id="{8663AC25-2E68-67B5-6D0E-E525BAB457F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b="92307"/>
                <a:stretch/>
              </p:blipFill>
              <p:spPr>
                <a:xfrm>
                  <a:off x="-8143103" y="-9525244"/>
                  <a:ext cx="3371850" cy="1298430"/>
                </a:xfrm>
                <a:prstGeom prst="rect">
                  <a:avLst/>
                </a:prstGeom>
              </p:spPr>
            </p:pic>
            <p:pic>
              <p:nvPicPr>
                <p:cNvPr id="15" name="Picture 14">
                  <a:extLst>
                    <a:ext uri="{FF2B5EF4-FFF2-40B4-BE49-F238E27FC236}">
                      <a16:creationId xmlns:a16="http://schemas.microsoft.com/office/drawing/2014/main" id="{CF8A4AC8-BE98-D7A5-03F2-D564CA0529F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b="46958"/>
                <a:stretch/>
              </p:blipFill>
              <p:spPr>
                <a:xfrm>
                  <a:off x="-6173333" y="-8491889"/>
                  <a:ext cx="1875653" cy="722275"/>
                </a:xfrm>
                <a:prstGeom prst="rect">
                  <a:avLst/>
                </a:prstGeom>
              </p:spPr>
            </p:pic>
          </p:grpSp>
        </p:grp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AF25F4BF-7D6B-B57C-6509-8482151F88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3750" t="7869" r="34583" b="16294"/>
            <a:stretch/>
          </p:blipFill>
          <p:spPr>
            <a:xfrm>
              <a:off x="10723717" y="-6775449"/>
              <a:ext cx="1855636" cy="2417209"/>
            </a:xfrm>
            <a:prstGeom prst="rect">
              <a:avLst/>
            </a:prstGeom>
          </p:spPr>
        </p:pic>
      </p:grpSp>
      <p:pic>
        <p:nvPicPr>
          <p:cNvPr id="26" name="Picture 25">
            <a:extLst>
              <a:ext uri="{FF2B5EF4-FFF2-40B4-BE49-F238E27FC236}">
                <a16:creationId xmlns:a16="http://schemas.microsoft.com/office/drawing/2014/main" id="{793C5FC3-17FD-D819-3622-AE757B59DA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2470" y="3662680"/>
            <a:ext cx="2803677" cy="2922038"/>
          </a:xfrm>
          <a:prstGeom prst="rect">
            <a:avLst/>
          </a:prstGeom>
        </p:spPr>
      </p:pic>
      <p:pic>
        <p:nvPicPr>
          <p:cNvPr id="288" name="Picture 287">
            <a:extLst>
              <a:ext uri="{FF2B5EF4-FFF2-40B4-BE49-F238E27FC236}">
                <a16:creationId xmlns:a16="http://schemas.microsoft.com/office/drawing/2014/main" id="{CED8288D-3929-3DBC-757E-6EE4E37723E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15153" y="5084771"/>
            <a:ext cx="2153120" cy="1474865"/>
          </a:xfrm>
          <a:prstGeom prst="rect">
            <a:avLst/>
          </a:prstGeom>
        </p:spPr>
      </p:pic>
      <p:pic>
        <p:nvPicPr>
          <p:cNvPr id="289" name="Picture 288">
            <a:extLst>
              <a:ext uri="{FF2B5EF4-FFF2-40B4-BE49-F238E27FC236}">
                <a16:creationId xmlns:a16="http://schemas.microsoft.com/office/drawing/2014/main" id="{BB330722-40BD-0D1C-7B23-E36EAD23049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9463" y="114455"/>
            <a:ext cx="2153120" cy="1470313"/>
          </a:xfrm>
          <a:prstGeom prst="rect">
            <a:avLst/>
          </a:prstGeom>
        </p:spPr>
      </p:pic>
      <p:pic>
        <p:nvPicPr>
          <p:cNvPr id="318" name="Picture 317">
            <a:extLst>
              <a:ext uri="{FF2B5EF4-FFF2-40B4-BE49-F238E27FC236}">
                <a16:creationId xmlns:a16="http://schemas.microsoft.com/office/drawing/2014/main" id="{DA1D0291-5771-EDB8-6F88-CE13E4671EC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7695" y="6196173"/>
            <a:ext cx="286389" cy="286389"/>
          </a:xfrm>
          <a:prstGeom prst="rect">
            <a:avLst/>
          </a:prstGeom>
        </p:spPr>
      </p:pic>
      <p:pic>
        <p:nvPicPr>
          <p:cNvPr id="330" name="Picture 329">
            <a:extLst>
              <a:ext uri="{FF2B5EF4-FFF2-40B4-BE49-F238E27FC236}">
                <a16:creationId xmlns:a16="http://schemas.microsoft.com/office/drawing/2014/main" id="{6637977A-2814-C839-473B-5D99E7AA4BE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7590" y="3011756"/>
            <a:ext cx="286389" cy="286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2805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01BEC90-AFE7-FF10-8357-11E4B825D4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676400" y="-15311946"/>
            <a:ext cx="13868400" cy="28997564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D05BACB-5021-470D-03DC-CEC2398A3B6A}"/>
              </a:ext>
            </a:extLst>
          </p:cNvPr>
          <p:cNvSpPr/>
          <p:nvPr/>
        </p:nvSpPr>
        <p:spPr>
          <a:xfrm>
            <a:off x="-25072" y="-22225"/>
            <a:ext cx="12191999" cy="6857999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4526EA51-FA9D-1A3F-DDEB-9745945B37E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Discussion Questions</a:t>
            </a:r>
          </a:p>
        </p:txBody>
      </p:sp>
    </p:spTree>
    <p:extLst>
      <p:ext uri="{BB962C8B-B14F-4D97-AF65-F5344CB8AC3E}">
        <p14:creationId xmlns:p14="http://schemas.microsoft.com/office/powerpoint/2010/main" val="26931101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2BC9D-A691-1A34-8ED3-EFF98A4B5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 Questions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032A8DE-ECDD-1AB8-4DDA-E52ABAD7639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F6FB87-BCA5-AA4B-864D-FB58B844E1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/>
              <a:t>Are you interested in the low-level </a:t>
            </a:r>
            <a:r>
              <a:rPr lang="en-US" sz="1800" b="1" i="1" u="sng" dirty="0"/>
              <a:t>details</a:t>
            </a:r>
            <a:r>
              <a:rPr lang="en-US" sz="1800" dirty="0"/>
              <a:t> of deep learning or mostly high-level </a:t>
            </a:r>
            <a:r>
              <a:rPr lang="en-US" sz="1800" b="1" i="1" u="sng" dirty="0"/>
              <a:t>application</a:t>
            </a:r>
            <a:r>
              <a:rPr lang="en-US" sz="1800" dirty="0"/>
              <a:t>?</a:t>
            </a:r>
          </a:p>
          <a:p>
            <a:r>
              <a:rPr lang="en-US" sz="1800" b="1" i="1" u="sng" dirty="0"/>
              <a:t>Where</a:t>
            </a:r>
            <a:r>
              <a:rPr lang="en-US" sz="1800" dirty="0"/>
              <a:t> do you see yourself using deep learning? In the lab or for personal use?</a:t>
            </a:r>
            <a:endParaRPr lang="en-US" dirty="0"/>
          </a:p>
          <a:p>
            <a:r>
              <a:rPr lang="en-US" sz="1800" dirty="0"/>
              <a:t>After learning these topics </a:t>
            </a:r>
            <a:r>
              <a:rPr lang="en-US" sz="1800" b="1" i="1" u="sng" dirty="0"/>
              <a:t>what goals </a:t>
            </a:r>
            <a:r>
              <a:rPr lang="en-US" sz="1800" dirty="0"/>
              <a:t>will you be better situated to achieve?</a:t>
            </a:r>
          </a:p>
          <a:p>
            <a:endParaRPr lang="en-US" dirty="0"/>
          </a:p>
          <a:p>
            <a:r>
              <a:rPr lang="en-US" b="1" i="1" dirty="0"/>
              <a:t>Are you interested in having a learning partner?</a:t>
            </a:r>
          </a:p>
        </p:txBody>
      </p:sp>
    </p:spTree>
    <p:extLst>
      <p:ext uri="{BB962C8B-B14F-4D97-AF65-F5344CB8AC3E}">
        <p14:creationId xmlns:p14="http://schemas.microsoft.com/office/powerpoint/2010/main" val="31004040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01BEC90-AFE7-FF10-8357-11E4B825D4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676400" y="-15311946"/>
            <a:ext cx="13868400" cy="28997564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D05BACB-5021-470D-03DC-CEC2398A3B6A}"/>
              </a:ext>
            </a:extLst>
          </p:cNvPr>
          <p:cNvSpPr/>
          <p:nvPr/>
        </p:nvSpPr>
        <p:spPr>
          <a:xfrm>
            <a:off x="-25072" y="-22225"/>
            <a:ext cx="12191999" cy="6857999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4526EA51-FA9D-1A3F-DDEB-9745945B37E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Overview of Deep Learning</a:t>
            </a:r>
          </a:p>
        </p:txBody>
      </p:sp>
    </p:spTree>
    <p:extLst>
      <p:ext uri="{BB962C8B-B14F-4D97-AF65-F5344CB8AC3E}">
        <p14:creationId xmlns:p14="http://schemas.microsoft.com/office/powerpoint/2010/main" val="17261838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01BEC90-AFE7-FF10-8357-11E4B825D4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676400" y="-15311946"/>
            <a:ext cx="13868400" cy="28997564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D05BACB-5021-470D-03DC-CEC2398A3B6A}"/>
              </a:ext>
            </a:extLst>
          </p:cNvPr>
          <p:cNvSpPr/>
          <p:nvPr/>
        </p:nvSpPr>
        <p:spPr>
          <a:xfrm>
            <a:off x="-25072" y="-22225"/>
            <a:ext cx="12191999" cy="6857999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4526EA51-FA9D-1A3F-DDEB-9745945B37E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i="1" dirty="0"/>
              <a:t>Intuition 1</a:t>
            </a:r>
            <a:br>
              <a:rPr lang="en-US" b="1" dirty="0"/>
            </a:br>
            <a:r>
              <a:rPr lang="en-US" b="1" dirty="0"/>
              <a:t>In action</a:t>
            </a:r>
            <a:br>
              <a:rPr lang="en-US" b="1" dirty="0"/>
            </a:br>
            <a:r>
              <a:rPr lang="en-US" b="1" dirty="0"/>
              <a:t>Intuition 2</a:t>
            </a:r>
          </a:p>
        </p:txBody>
      </p:sp>
    </p:spTree>
    <p:extLst>
      <p:ext uri="{BB962C8B-B14F-4D97-AF65-F5344CB8AC3E}">
        <p14:creationId xmlns:p14="http://schemas.microsoft.com/office/powerpoint/2010/main" val="2168025653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Tech presentation">
      <a:dk1>
        <a:srgbClr val="000000"/>
      </a:dk1>
      <a:lt1>
        <a:srgbClr val="FFFFFF"/>
      </a:lt1>
      <a:dk2>
        <a:srgbClr val="435369"/>
      </a:dk2>
      <a:lt2>
        <a:srgbClr val="E8E8E8"/>
      </a:lt2>
      <a:accent1>
        <a:srgbClr val="A53F51"/>
      </a:accent1>
      <a:accent2>
        <a:srgbClr val="E89756"/>
      </a:accent2>
      <a:accent3>
        <a:srgbClr val="2F3342"/>
      </a:accent3>
      <a:accent4>
        <a:srgbClr val="2B2052"/>
      </a:accent4>
      <a:accent5>
        <a:srgbClr val="00023A"/>
      </a:accent5>
      <a:accent6>
        <a:srgbClr val="7E7E7E"/>
      </a:accent6>
      <a:hlink>
        <a:srgbClr val="467886"/>
      </a:hlink>
      <a:folHlink>
        <a:srgbClr val="96607D"/>
      </a:folHlink>
    </a:clrScheme>
    <a:fontScheme name="Custom 99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M55661986_wac_CP_V19" id="{030227AD-26D8-46F7-B412-6532AF4DDFEA}" vid="{787E6F9C-FC70-455D-8D81-5DEDA8A08FF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0F048343-1EA9-44C3-883E-652FAAF0713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F2A2379-DD35-4769-BFD6-4857D72F808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5C2645A-E767-4D7E-984D-234E531E455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{9BF1A1B6-AC7E-4AFE-A03B-533E955BD68B}tf55661986_win32</Template>
  <TotalTime>408</TotalTime>
  <Words>1628</Words>
  <Application>Microsoft Office PowerPoint</Application>
  <PresentationFormat>Widescreen</PresentationFormat>
  <Paragraphs>916</Paragraphs>
  <Slides>33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1" baseType="lpstr">
      <vt:lpstr>Aptos</vt:lpstr>
      <vt:lpstr>Arial</vt:lpstr>
      <vt:lpstr>Calibri</vt:lpstr>
      <vt:lpstr>Calibri Light</vt:lpstr>
      <vt:lpstr>Cambria Math</vt:lpstr>
      <vt:lpstr>JetBrains Mono</vt:lpstr>
      <vt:lpstr>Wingdings</vt:lpstr>
      <vt:lpstr>Custom</vt:lpstr>
      <vt:lpstr>Deep Learning Community of Practice  Kick off Meeting  Daniel Kick, coordinator</vt:lpstr>
      <vt:lpstr>jacobwashburn-usda.github.io/LabProtocols</vt:lpstr>
      <vt:lpstr>agenda</vt:lpstr>
      <vt:lpstr>Personal Introduction</vt:lpstr>
      <vt:lpstr>Personal Introduction</vt:lpstr>
      <vt:lpstr>Discussion Questions</vt:lpstr>
      <vt:lpstr>Discussion Questions</vt:lpstr>
      <vt:lpstr>Overview of Deep Learning</vt:lpstr>
      <vt:lpstr>Intuition 1 In action Intuition 2</vt:lpstr>
      <vt:lpstr>Intuition: Successive Transformation</vt:lpstr>
      <vt:lpstr>Intuition: Add together linear functions</vt:lpstr>
      <vt:lpstr>Intuition: Add together linear functions</vt:lpstr>
      <vt:lpstr>Intuition: Add together nonlinear functions</vt:lpstr>
      <vt:lpstr>Intuition 1 In action Intuition 2</vt:lpstr>
      <vt:lpstr>In Action</vt:lpstr>
      <vt:lpstr>In Action</vt:lpstr>
      <vt:lpstr>In Action</vt:lpstr>
      <vt:lpstr>In Action</vt:lpstr>
      <vt:lpstr>In Action</vt:lpstr>
      <vt:lpstr>In Action: Two Linear Functions</vt:lpstr>
      <vt:lpstr>In Action: Non-Linear Functions</vt:lpstr>
      <vt:lpstr>Intuition 1 In action Intuition 2</vt:lpstr>
      <vt:lpstr>Intuition: Network Capacity</vt:lpstr>
      <vt:lpstr>Linear: Okay Fit</vt:lpstr>
      <vt:lpstr>Nonlinear: Better Fit</vt:lpstr>
      <vt:lpstr>More Units: Better Fit</vt:lpstr>
      <vt:lpstr>More Units &amp; Layers: Better Fit (Sometimes)</vt:lpstr>
      <vt:lpstr>Material for Next week</vt:lpstr>
      <vt:lpstr>Journal Club Introduction</vt:lpstr>
      <vt:lpstr>Initial Plan:</vt:lpstr>
      <vt:lpstr>An Insufficient introduction to Python</vt:lpstr>
      <vt:lpstr>Getting  help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Introductory Meeting  Deep Learning Working Group</dc:title>
  <dc:creator>Kick, Daniel - REE-ARS</dc:creator>
  <cp:lastModifiedBy>Kick, Daniel - REE-ARS</cp:lastModifiedBy>
  <cp:revision>13</cp:revision>
  <dcterms:created xsi:type="dcterms:W3CDTF">2024-04-30T21:55:29Z</dcterms:created>
  <dcterms:modified xsi:type="dcterms:W3CDTF">2024-05-07T17:25:09Z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